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60" r:id="rId3"/>
    <p:sldId id="343" r:id="rId4"/>
    <p:sldId id="344" r:id="rId5"/>
    <p:sldId id="345" r:id="rId6"/>
    <p:sldId id="346" r:id="rId7"/>
    <p:sldId id="347" r:id="rId8"/>
    <p:sldId id="348" r:id="rId9"/>
    <p:sldId id="349" r:id="rId10"/>
    <p:sldId id="350" r:id="rId11"/>
    <p:sldId id="351" r:id="rId12"/>
    <p:sldId id="352" r:id="rId13"/>
    <p:sldId id="353" r:id="rId14"/>
    <p:sldId id="354" r:id="rId15"/>
    <p:sldId id="355" r:id="rId16"/>
    <p:sldId id="356" r:id="rId17"/>
    <p:sldId id="357" r:id="rId18"/>
    <p:sldId id="358" r:id="rId19"/>
    <p:sldId id="359" r:id="rId20"/>
    <p:sldId id="360" r:id="rId21"/>
    <p:sldId id="388" r:id="rId22"/>
    <p:sldId id="389" r:id="rId23"/>
    <p:sldId id="363" r:id="rId24"/>
    <p:sldId id="364" r:id="rId25"/>
    <p:sldId id="365" r:id="rId26"/>
    <p:sldId id="366" r:id="rId27"/>
    <p:sldId id="367" r:id="rId28"/>
    <p:sldId id="370" r:id="rId29"/>
    <p:sldId id="371" r:id="rId30"/>
    <p:sldId id="372" r:id="rId31"/>
    <p:sldId id="373" r:id="rId32"/>
    <p:sldId id="374" r:id="rId33"/>
    <p:sldId id="375" r:id="rId34"/>
    <p:sldId id="376" r:id="rId35"/>
    <p:sldId id="377" r:id="rId36"/>
    <p:sldId id="378" r:id="rId37"/>
    <p:sldId id="379" r:id="rId38"/>
    <p:sldId id="380" r:id="rId39"/>
    <p:sldId id="381" r:id="rId40"/>
    <p:sldId id="382" r:id="rId41"/>
    <p:sldId id="383" r:id="rId42"/>
    <p:sldId id="384" r:id="rId43"/>
    <p:sldId id="385" r:id="rId44"/>
    <p:sldId id="386" r:id="rId45"/>
    <p:sldId id="387" r:id="rId46"/>
    <p:sldId id="34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9D9314-7395-4A04-BF2A-368AC6E848AD}">
          <p14:sldIdLst>
            <p14:sldId id="256"/>
            <p14:sldId id="260"/>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88"/>
            <p14:sldId id="389"/>
            <p14:sldId id="363"/>
            <p14:sldId id="364"/>
            <p14:sldId id="365"/>
            <p14:sldId id="366"/>
            <p14:sldId id="367"/>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4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31" autoAdjust="0"/>
    <p:restoredTop sz="94660"/>
  </p:normalViewPr>
  <p:slideViewPr>
    <p:cSldViewPr snapToGrid="0">
      <p:cViewPr varScale="1">
        <p:scale>
          <a:sx n="66" d="100"/>
          <a:sy n="66" d="100"/>
        </p:scale>
        <p:origin x="66" y="105"/>
      </p:cViewPr>
      <p:guideLst/>
    </p:cSldViewPr>
  </p:slideViewPr>
  <p:notesTextViewPr>
    <p:cViewPr>
      <p:scale>
        <a:sx n="1" d="1"/>
        <a:sy n="1" d="1"/>
      </p:scale>
      <p:origin x="0" y="0"/>
    </p:cViewPr>
  </p:notesTextViewPr>
  <p:notesViewPr>
    <p:cSldViewPr snapToGrid="0">
      <p:cViewPr varScale="1">
        <p:scale>
          <a:sx n="52" d="100"/>
          <a:sy n="52" d="100"/>
        </p:scale>
        <p:origin x="2076"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B8EA9D-C0CF-489A-8C65-FE962116D55A}" type="datetimeFigureOut">
              <a:rPr lang="en-US" smtClean="0"/>
              <a:t>8/5/2016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B9254B-4D10-4872-9502-D294BEC52547}" type="slidenum">
              <a:rPr lang="en-US" smtClean="0"/>
              <a:t>‹#›</a:t>
            </a:fld>
            <a:endParaRPr lang="en-US" dirty="0"/>
          </a:p>
        </p:txBody>
      </p:sp>
    </p:spTree>
    <p:extLst>
      <p:ext uri="{BB962C8B-B14F-4D97-AF65-F5344CB8AC3E}">
        <p14:creationId xmlns:p14="http://schemas.microsoft.com/office/powerpoint/2010/main" val="2013246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3D3FF9-198E-4452-A2CB-ED5CFE999926}" type="datetimeFigureOut">
              <a:rPr lang="en-US" smtClean="0"/>
              <a:t>8/5/2016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A94F0-F15F-4DCF-AD51-11DB964F75AE}" type="slidenum">
              <a:rPr lang="en-US" smtClean="0"/>
              <a:t>‹#›</a:t>
            </a:fld>
            <a:endParaRPr lang="en-US" dirty="0"/>
          </a:p>
        </p:txBody>
      </p:sp>
    </p:spTree>
    <p:extLst>
      <p:ext uri="{BB962C8B-B14F-4D97-AF65-F5344CB8AC3E}">
        <p14:creationId xmlns:p14="http://schemas.microsoft.com/office/powerpoint/2010/main" val="4079258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05784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4340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6728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666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962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9838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496D965C-FE6E-425F-8935-E993B6F47FCD}" type="slidenum">
              <a:rPr lang="en-US" sz="1200"/>
              <a:pPr/>
              <a:t>42</a:t>
            </a:fld>
            <a:endParaRPr lang="en-US" sz="1200" dirty="0"/>
          </a:p>
        </p:txBody>
      </p:sp>
      <p:sp>
        <p:nvSpPr>
          <p:cNvPr id="165891" name="Rectangle 1026"/>
          <p:cNvSpPr>
            <a:spLocks noGrp="1" noRot="1" noChangeAspect="1" noChangeArrowheads="1" noTextEdit="1"/>
          </p:cNvSpPr>
          <p:nvPr>
            <p:ph type="sldImg"/>
          </p:nvPr>
        </p:nvSpPr>
        <p:spPr>
          <a:ln/>
        </p:spPr>
      </p:sp>
      <p:sp>
        <p:nvSpPr>
          <p:cNvPr id="16589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ea typeface="ＭＳ Ｐゴシック" charset="-128"/>
            </a:endParaRPr>
          </a:p>
        </p:txBody>
      </p:sp>
      <p:sp>
        <p:nvSpPr>
          <p:cNvPr id="1658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78BE274-E7A5-47C7-8443-2AAF53E01E94}" type="datetime1">
              <a:rPr lang="en-US" sz="1200"/>
              <a:pPr/>
              <a:t>8/5/2016</a:t>
            </a:fld>
            <a:endParaRPr lang="en-US" sz="1200" dirty="0"/>
          </a:p>
        </p:txBody>
      </p:sp>
      <p:sp>
        <p:nvSpPr>
          <p:cNvPr id="16589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sz="1200" dirty="0"/>
              <a:t>PTO: New Presentation</a:t>
            </a:r>
          </a:p>
        </p:txBody>
      </p:sp>
    </p:spTree>
    <p:extLst>
      <p:ext uri="{BB962C8B-B14F-4D97-AF65-F5344CB8AC3E}">
        <p14:creationId xmlns:p14="http://schemas.microsoft.com/office/powerpoint/2010/main" val="2166908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2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7E06379-C31C-4570-A7AF-617AEA8C121F}" type="datetimeFigureOut">
              <a:rPr lang="en-US" smtClean="0"/>
              <a:t>8/5/2016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891858-3045-4E45-B6F2-7C6E6209307B}" type="slidenum">
              <a:rPr lang="en-US" smtClean="0"/>
              <a:t>‹#›</a:t>
            </a:fld>
            <a:endParaRPr lang="en-US" dirty="0"/>
          </a:p>
        </p:txBody>
      </p:sp>
    </p:spTree>
    <p:extLst>
      <p:ext uri="{BB962C8B-B14F-4D97-AF65-F5344CB8AC3E}">
        <p14:creationId xmlns:p14="http://schemas.microsoft.com/office/powerpoint/2010/main" val="2093908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06379-C31C-4570-A7AF-617AEA8C121F}" type="datetimeFigureOut">
              <a:rPr lang="en-US" smtClean="0"/>
              <a:t>8/5/2016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891858-3045-4E45-B6F2-7C6E6209307B}" type="slidenum">
              <a:rPr lang="en-US" smtClean="0"/>
              <a:t>‹#›</a:t>
            </a:fld>
            <a:endParaRPr lang="en-US" dirty="0"/>
          </a:p>
        </p:txBody>
      </p:sp>
    </p:spTree>
    <p:extLst>
      <p:ext uri="{BB962C8B-B14F-4D97-AF65-F5344CB8AC3E}">
        <p14:creationId xmlns:p14="http://schemas.microsoft.com/office/powerpoint/2010/main" val="3618663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rgbClr val="0091EA"/>
        </a:solidFill>
        <a:effectLst/>
      </p:bgPr>
    </p:bg>
    <p:spTree>
      <p:nvGrpSpPr>
        <p:cNvPr id="1" name=""/>
        <p:cNvGrpSpPr/>
        <p:nvPr/>
      </p:nvGrpSpPr>
      <p:grpSpPr>
        <a:xfrm>
          <a:off x="0" y="0"/>
          <a:ext cx="0" cy="0"/>
          <a:chOff x="0" y="0"/>
          <a:chExt cx="0" cy="0"/>
        </a:xfrm>
      </p:grpSpPr>
      <p:sp>
        <p:nvSpPr>
          <p:cNvPr id="5" name="Shape 40"/>
          <p:cNvSpPr/>
          <p:nvPr userDrawn="1"/>
        </p:nvSpPr>
        <p:spPr>
          <a:xfrm>
            <a:off x="829734" y="660400"/>
            <a:ext cx="10532533" cy="5546726"/>
          </a:xfrm>
          <a:prstGeom prst="roundRect">
            <a:avLst>
              <a:gd name="adj" fmla="val 4909"/>
            </a:avLst>
          </a:prstGeom>
          <a:solidFill>
            <a:srgbClr val="FFFFFF">
              <a:alpha val="8000"/>
            </a:srgbClr>
          </a:solidFill>
          <a:ln w="12700">
            <a:miter lim="400000"/>
          </a:ln>
        </p:spPr>
        <p:txBody>
          <a:bodyPr lIns="0" tIns="0" rIns="0" bIns="0" anchor="ctr"/>
          <a:lstStyle/>
          <a:p>
            <a:pPr lvl="0"/>
            <a:endParaRPr sz="1800" dirty="0"/>
          </a:p>
        </p:txBody>
      </p:sp>
      <p:sp>
        <p:nvSpPr>
          <p:cNvPr id="22" name="Picture Placeholder 21"/>
          <p:cNvSpPr>
            <a:spLocks noGrp="1"/>
          </p:cNvSpPr>
          <p:nvPr>
            <p:ph type="pic" sz="quarter" idx="13"/>
          </p:nvPr>
        </p:nvSpPr>
        <p:spPr>
          <a:xfrm>
            <a:off x="4419600" y="1412781"/>
            <a:ext cx="3352800" cy="2514600"/>
          </a:xfrm>
        </p:spPr>
        <p:txBody>
          <a:bodyPr anchor="ctr"/>
          <a:lstStyle>
            <a:lvl1pPr marL="0" indent="0" algn="ctr">
              <a:buNone/>
              <a:defRPr/>
            </a:lvl1pPr>
          </a:lstStyle>
          <a:p>
            <a:endParaRPr lang="en-US" dirty="0"/>
          </a:p>
        </p:txBody>
      </p:sp>
      <p:sp>
        <p:nvSpPr>
          <p:cNvPr id="11" name="Shape 11"/>
          <p:cNvSpPr>
            <a:spLocks noGrp="1"/>
          </p:cNvSpPr>
          <p:nvPr>
            <p:ph type="title"/>
          </p:nvPr>
        </p:nvSpPr>
        <p:spPr>
          <a:xfrm>
            <a:off x="914400" y="982664"/>
            <a:ext cx="10363200" cy="3674681"/>
          </a:xfrm>
          <a:prstGeom prst="rect">
            <a:avLst/>
          </a:prstGeom>
        </p:spPr>
        <p:txBody>
          <a:bodyPr anchor="b"/>
          <a:lstStyle>
            <a:lvl1pPr algn="ctr">
              <a:defRPr sz="4000">
                <a:solidFill>
                  <a:srgbClr val="FFFFFF"/>
                </a:solidFill>
              </a:defRPr>
            </a:lvl1pPr>
          </a:lstStyle>
          <a:p>
            <a:pPr lvl="0">
              <a:defRPr sz="1800">
                <a:solidFill>
                  <a:srgbClr val="000000"/>
                </a:solidFill>
              </a:defRPr>
            </a:pPr>
            <a:r>
              <a:rPr sz="4000" dirty="0">
                <a:solidFill>
                  <a:srgbClr val="FFFFFF"/>
                </a:solidFill>
              </a:rPr>
              <a:t>Title Text</a:t>
            </a:r>
          </a:p>
        </p:txBody>
      </p:sp>
      <p:sp>
        <p:nvSpPr>
          <p:cNvPr id="9" name="Text Placeholder 8"/>
          <p:cNvSpPr>
            <a:spLocks noGrp="1"/>
          </p:cNvSpPr>
          <p:nvPr>
            <p:ph type="body" sz="quarter" idx="11"/>
          </p:nvPr>
        </p:nvSpPr>
        <p:spPr>
          <a:xfrm>
            <a:off x="914400" y="4612073"/>
            <a:ext cx="10363200" cy="491612"/>
          </a:xfrm>
        </p:spPr>
        <p:txBody>
          <a:bodyPr anchor="ctr">
            <a:normAutofit/>
          </a:bodyPr>
          <a:lstStyle>
            <a:lvl1pPr marL="0" indent="0" algn="ctr">
              <a:buNone/>
              <a:defRPr sz="2800">
                <a:solidFill>
                  <a:schemeClr val="bg1">
                    <a:alpha val="86000"/>
                  </a:schemeClr>
                </a:solidFill>
              </a:defRPr>
            </a:lvl1pPr>
          </a:lstStyle>
          <a:p>
            <a:pPr lvl="0"/>
            <a:r>
              <a:rPr lang="en-US" dirty="0"/>
              <a:t>Click to edit Master text styles</a:t>
            </a:r>
          </a:p>
        </p:txBody>
      </p:sp>
      <p:sp>
        <p:nvSpPr>
          <p:cNvPr id="20" name="Text Placeholder 19"/>
          <p:cNvSpPr>
            <a:spLocks noGrp="1"/>
          </p:cNvSpPr>
          <p:nvPr>
            <p:ph type="body" sz="quarter" idx="12"/>
          </p:nvPr>
        </p:nvSpPr>
        <p:spPr>
          <a:xfrm>
            <a:off x="1524000" y="5176838"/>
            <a:ext cx="9144000" cy="760412"/>
          </a:xfrm>
        </p:spPr>
        <p:txBody>
          <a:bodyPr>
            <a:noAutofit/>
          </a:bodyPr>
          <a:lstStyle>
            <a:lvl1pPr marL="0" indent="0" algn="ctr">
              <a:buNone/>
              <a:defRPr sz="2800">
                <a:solidFill>
                  <a:schemeClr val="bg1">
                    <a:alpha val="86000"/>
                  </a:schemeClr>
                </a:solidFill>
              </a:defRPr>
            </a:lvl1pPr>
            <a:lvl2pPr marL="457200" indent="0" algn="ctr">
              <a:buNone/>
              <a:defRPr sz="2800"/>
            </a:lvl2pPr>
            <a:lvl3pPr marL="914400" indent="0" algn="ctr">
              <a:buNone/>
              <a:defRPr sz="2800"/>
            </a:lvl3pPr>
            <a:lvl4pPr marL="1371600" indent="0" algn="ctr">
              <a:buNone/>
              <a:defRPr sz="2800"/>
            </a:lvl4pPr>
            <a:lvl5pPr marL="1828800" indent="0" algn="ctr">
              <a:buNone/>
              <a:defRPr sz="2800"/>
            </a:lvl5pPr>
          </a:lstStyle>
          <a:p>
            <a:pPr lvl="0"/>
            <a:r>
              <a:rPr lang="en-US" dirty="0"/>
              <a:t>Click to edit Master text styles</a:t>
            </a:r>
          </a:p>
        </p:txBody>
      </p:sp>
    </p:spTree>
    <p:extLst>
      <p:ext uri="{BB962C8B-B14F-4D97-AF65-F5344CB8AC3E}">
        <p14:creationId xmlns:p14="http://schemas.microsoft.com/office/powerpoint/2010/main" val="278832718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Section Header">
    <p:bg>
      <p:bgPr>
        <a:solidFill>
          <a:srgbClr val="0091EA"/>
        </a:solidFill>
        <a:effectLst/>
      </p:bgPr>
    </p:bg>
    <p:spTree>
      <p:nvGrpSpPr>
        <p:cNvPr id="1" name=""/>
        <p:cNvGrpSpPr/>
        <p:nvPr/>
      </p:nvGrpSpPr>
      <p:grpSpPr>
        <a:xfrm>
          <a:off x="0" y="0"/>
          <a:ext cx="0" cy="0"/>
          <a:chOff x="0" y="0"/>
          <a:chExt cx="0" cy="0"/>
        </a:xfrm>
      </p:grpSpPr>
      <p:sp>
        <p:nvSpPr>
          <p:cNvPr id="4" name="Shape 40"/>
          <p:cNvSpPr/>
          <p:nvPr userDrawn="1"/>
        </p:nvSpPr>
        <p:spPr>
          <a:xfrm>
            <a:off x="829734" y="660400"/>
            <a:ext cx="10532533" cy="5546726"/>
          </a:xfrm>
          <a:prstGeom prst="roundRect">
            <a:avLst>
              <a:gd name="adj" fmla="val 4909"/>
            </a:avLst>
          </a:prstGeom>
          <a:solidFill>
            <a:srgbClr val="FFFFFF">
              <a:alpha val="8000"/>
            </a:srgbClr>
          </a:solidFill>
          <a:ln w="12700">
            <a:miter lim="400000"/>
          </a:ln>
        </p:spPr>
        <p:txBody>
          <a:bodyPr lIns="0" tIns="0" rIns="0" bIns="0" anchor="ctr"/>
          <a:lstStyle/>
          <a:p>
            <a:pPr lvl="0"/>
            <a:endParaRPr sz="1800" dirty="0"/>
          </a:p>
        </p:txBody>
      </p:sp>
      <p:sp>
        <p:nvSpPr>
          <p:cNvPr id="18" name="Shape 18"/>
          <p:cNvSpPr>
            <a:spLocks noGrp="1"/>
          </p:cNvSpPr>
          <p:nvPr>
            <p:ph type="title"/>
          </p:nvPr>
        </p:nvSpPr>
        <p:spPr>
          <a:xfrm>
            <a:off x="831850" y="2465644"/>
            <a:ext cx="10515601" cy="2852737"/>
          </a:xfrm>
          <a:prstGeom prst="rect">
            <a:avLst/>
          </a:prstGeom>
        </p:spPr>
        <p:txBody>
          <a:bodyPr anchor="b"/>
          <a:lstStyle>
            <a:lvl1pPr algn="ctr">
              <a:defRPr>
                <a:solidFill>
                  <a:srgbClr val="FFFFFF"/>
                </a:solidFill>
              </a:defRPr>
            </a:lvl1pPr>
          </a:lstStyle>
          <a:p>
            <a:pPr lvl="0">
              <a:defRPr sz="1800">
                <a:solidFill>
                  <a:srgbClr val="000000"/>
                </a:solidFill>
              </a:defRPr>
            </a:pPr>
            <a:r>
              <a:rPr sz="4400">
                <a:solidFill>
                  <a:srgbClr val="FFFFFF"/>
                </a:solidFill>
              </a:rPr>
              <a:t>Title Text</a:t>
            </a:r>
          </a:p>
        </p:txBody>
      </p:sp>
    </p:spTree>
    <p:extLst>
      <p:ext uri="{BB962C8B-B14F-4D97-AF65-F5344CB8AC3E}">
        <p14:creationId xmlns:p14="http://schemas.microsoft.com/office/powerpoint/2010/main" val="239779830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28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06379-C31C-4570-A7AF-617AEA8C121F}" type="datetimeFigureOut">
              <a:rPr lang="en-US" smtClean="0"/>
              <a:t>8/5/2016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891858-3045-4E45-B6F2-7C6E6209307B}" type="slidenum">
              <a:rPr lang="en-US" smtClean="0"/>
              <a:t>‹#›</a:t>
            </a:fld>
            <a:endParaRPr lang="en-US" dirty="0"/>
          </a:p>
        </p:txBody>
      </p:sp>
    </p:spTree>
    <p:extLst>
      <p:ext uri="{BB962C8B-B14F-4D97-AF65-F5344CB8AC3E}">
        <p14:creationId xmlns:p14="http://schemas.microsoft.com/office/powerpoint/2010/main" val="2008116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28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E06379-C31C-4570-A7AF-617AEA8C121F}" type="datetimeFigureOut">
              <a:rPr lang="en-US" smtClean="0"/>
              <a:t>8/5/2016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891858-3045-4E45-B6F2-7C6E6209307B}" type="slidenum">
              <a:rPr lang="en-US" smtClean="0"/>
              <a:t>‹#›</a:t>
            </a:fld>
            <a:endParaRPr lang="en-US" dirty="0"/>
          </a:p>
        </p:txBody>
      </p:sp>
    </p:spTree>
    <p:extLst>
      <p:ext uri="{BB962C8B-B14F-4D97-AF65-F5344CB8AC3E}">
        <p14:creationId xmlns:p14="http://schemas.microsoft.com/office/powerpoint/2010/main" val="3793863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28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E06379-C31C-4570-A7AF-617AEA8C121F}" type="datetimeFigureOut">
              <a:rPr lang="en-US" smtClean="0"/>
              <a:t>8/5/2016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891858-3045-4E45-B6F2-7C6E6209307B}" type="slidenum">
              <a:rPr lang="en-US" smtClean="0"/>
              <a:t>‹#›</a:t>
            </a:fld>
            <a:endParaRPr lang="en-US" dirty="0"/>
          </a:p>
        </p:txBody>
      </p:sp>
    </p:spTree>
    <p:extLst>
      <p:ext uri="{BB962C8B-B14F-4D97-AF65-F5344CB8AC3E}">
        <p14:creationId xmlns:p14="http://schemas.microsoft.com/office/powerpoint/2010/main" val="369635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E06379-C31C-4570-A7AF-617AEA8C121F}" type="datetimeFigureOut">
              <a:rPr lang="en-US" smtClean="0"/>
              <a:t>8/5/2016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891858-3045-4E45-B6F2-7C6E6209307B}" type="slidenum">
              <a:rPr lang="en-US" smtClean="0"/>
              <a:t>‹#›</a:t>
            </a:fld>
            <a:endParaRPr lang="en-US" dirty="0"/>
          </a:p>
        </p:txBody>
      </p:sp>
    </p:spTree>
    <p:extLst>
      <p:ext uri="{BB962C8B-B14F-4D97-AF65-F5344CB8AC3E}">
        <p14:creationId xmlns:p14="http://schemas.microsoft.com/office/powerpoint/2010/main" val="2813878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06379-C31C-4570-A7AF-617AEA8C121F}" type="datetimeFigureOut">
              <a:rPr lang="en-US" smtClean="0"/>
              <a:t>8/5/2016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891858-3045-4E45-B6F2-7C6E6209307B}" type="slidenum">
              <a:rPr lang="en-US" smtClean="0"/>
              <a:t>‹#›</a:t>
            </a:fld>
            <a:endParaRPr lang="en-US" dirty="0"/>
          </a:p>
        </p:txBody>
      </p:sp>
    </p:spTree>
    <p:extLst>
      <p:ext uri="{BB962C8B-B14F-4D97-AF65-F5344CB8AC3E}">
        <p14:creationId xmlns:p14="http://schemas.microsoft.com/office/powerpoint/2010/main" val="3070045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E06379-C31C-4570-A7AF-617AEA8C121F}" type="datetimeFigureOut">
              <a:rPr lang="en-US" smtClean="0"/>
              <a:t>8/5/2016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891858-3045-4E45-B6F2-7C6E6209307B}" type="slidenum">
              <a:rPr lang="en-US" smtClean="0"/>
              <a:t>‹#›</a:t>
            </a:fld>
            <a:endParaRPr lang="en-US" dirty="0"/>
          </a:p>
        </p:txBody>
      </p:sp>
    </p:spTree>
    <p:extLst>
      <p:ext uri="{BB962C8B-B14F-4D97-AF65-F5344CB8AC3E}">
        <p14:creationId xmlns:p14="http://schemas.microsoft.com/office/powerpoint/2010/main" val="189363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E06379-C31C-4570-A7AF-617AEA8C121F}" type="datetimeFigureOut">
              <a:rPr lang="en-US" smtClean="0"/>
              <a:t>8/5/2016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891858-3045-4E45-B6F2-7C6E6209307B}" type="slidenum">
              <a:rPr lang="en-US" smtClean="0"/>
              <a:t>‹#›</a:t>
            </a:fld>
            <a:endParaRPr lang="en-US" dirty="0"/>
          </a:p>
        </p:txBody>
      </p:sp>
    </p:spTree>
    <p:extLst>
      <p:ext uri="{BB962C8B-B14F-4D97-AF65-F5344CB8AC3E}">
        <p14:creationId xmlns:p14="http://schemas.microsoft.com/office/powerpoint/2010/main" val="348370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06379-C31C-4570-A7AF-617AEA8C121F}" type="datetimeFigureOut">
              <a:rPr lang="en-US" smtClean="0"/>
              <a:t>8/5/2016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891858-3045-4E45-B6F2-7C6E6209307B}" type="slidenum">
              <a:rPr lang="en-US" smtClean="0"/>
              <a:t>‹#›</a:t>
            </a:fld>
            <a:endParaRPr lang="en-US" dirty="0"/>
          </a:p>
        </p:txBody>
      </p:sp>
    </p:spTree>
    <p:extLst>
      <p:ext uri="{BB962C8B-B14F-4D97-AF65-F5344CB8AC3E}">
        <p14:creationId xmlns:p14="http://schemas.microsoft.com/office/powerpoint/2010/main" val="2665396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2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06379-C31C-4570-A7AF-617AEA8C121F}" type="datetimeFigureOut">
              <a:rPr lang="en-US" smtClean="0"/>
              <a:t>8/5/2016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91858-3045-4E45-B6F2-7C6E6209307B}" type="slidenum">
              <a:rPr lang="en-US" smtClean="0"/>
              <a:t>‹#›</a:t>
            </a:fld>
            <a:endParaRPr lang="en-US" dirty="0"/>
          </a:p>
        </p:txBody>
      </p:sp>
    </p:spTree>
    <p:extLst>
      <p:ext uri="{BB962C8B-B14F-4D97-AF65-F5344CB8AC3E}">
        <p14:creationId xmlns:p14="http://schemas.microsoft.com/office/powerpoint/2010/main" val="3649880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Holly@WilbanksConsulting.com" TargetMode="Externa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10" y="0"/>
            <a:ext cx="6857990" cy="6857990"/>
          </a:xfrm>
          <a:prstGeom prst="rect">
            <a:avLst/>
          </a:prstGeom>
        </p:spPr>
      </p:pic>
      <p:sp>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31349" y="1401256"/>
            <a:ext cx="4143375" cy="2460547"/>
          </a:xfrm>
        </p:spPr>
        <p:txBody>
          <a:bodyPr>
            <a:noAutofit/>
          </a:bodyPr>
          <a:lstStyle/>
          <a:p>
            <a:pPr>
              <a:lnSpc>
                <a:spcPct val="100000"/>
              </a:lnSpc>
              <a:spcAft>
                <a:spcPts val="600"/>
              </a:spcAft>
            </a:pPr>
            <a:br>
              <a:rPr lang="en-US" sz="4400" b="1" dirty="0"/>
            </a:br>
            <a:br>
              <a:rPr lang="en-US" sz="4400" b="1" dirty="0"/>
            </a:br>
            <a:br>
              <a:rPr lang="en-US" sz="4400" b="1" dirty="0"/>
            </a:br>
            <a:r>
              <a:rPr lang="en-US" sz="4400" b="1" dirty="0"/>
              <a:t>Forming a Diverse and Cohesive Startup Team</a:t>
            </a:r>
          </a:p>
        </p:txBody>
      </p:sp>
      <p:sp>
        <p:nvSpPr>
          <p:cNvPr id="3" name="Subtitle 2"/>
          <p:cNvSpPr>
            <a:spLocks noGrp="1"/>
          </p:cNvSpPr>
          <p:nvPr>
            <p:ph type="subTitle" idx="1"/>
          </p:nvPr>
        </p:nvSpPr>
        <p:spPr>
          <a:xfrm>
            <a:off x="674237" y="4514849"/>
            <a:ext cx="3657600" cy="1628775"/>
          </a:xfrm>
        </p:spPr>
        <p:txBody>
          <a:bodyPr>
            <a:noAutofit/>
          </a:bodyPr>
          <a:lstStyle/>
          <a:p>
            <a:pPr>
              <a:lnSpc>
                <a:spcPct val="70000"/>
              </a:lnSpc>
            </a:pPr>
            <a:r>
              <a:rPr lang="en-US" sz="1900" dirty="0">
                <a:solidFill>
                  <a:schemeClr val="tx2"/>
                </a:solidFill>
              </a:rPr>
              <a:t>C. Holly Wilbanks</a:t>
            </a:r>
          </a:p>
          <a:p>
            <a:pPr>
              <a:lnSpc>
                <a:spcPct val="70000"/>
              </a:lnSpc>
            </a:pPr>
            <a:r>
              <a:rPr lang="en-US" sz="1900" dirty="0">
                <a:solidFill>
                  <a:schemeClr val="tx2"/>
                </a:solidFill>
              </a:rPr>
              <a:t>Principal </a:t>
            </a:r>
          </a:p>
          <a:p>
            <a:pPr>
              <a:lnSpc>
                <a:spcPct val="70000"/>
              </a:lnSpc>
            </a:pPr>
            <a:r>
              <a:rPr lang="en-US" sz="1900" dirty="0">
                <a:solidFill>
                  <a:schemeClr val="tx2"/>
                </a:solidFill>
              </a:rPr>
              <a:t>The Wilbanks Consulting Group</a:t>
            </a:r>
          </a:p>
          <a:p>
            <a:pPr>
              <a:lnSpc>
                <a:spcPct val="70000"/>
              </a:lnSpc>
            </a:pPr>
            <a:r>
              <a:rPr lang="en-US" sz="1900" dirty="0">
                <a:solidFill>
                  <a:schemeClr val="tx2"/>
                </a:solidFill>
              </a:rPr>
              <a:t>Society of Petroleum Engineers</a:t>
            </a:r>
          </a:p>
          <a:p>
            <a:pPr>
              <a:lnSpc>
                <a:spcPct val="70000"/>
              </a:lnSpc>
            </a:pPr>
            <a:r>
              <a:rPr lang="en-US" sz="1900" dirty="0">
                <a:solidFill>
                  <a:schemeClr val="tx2"/>
                </a:solidFill>
              </a:rPr>
              <a:t>August 5, 2016</a:t>
            </a:r>
          </a:p>
        </p:txBody>
      </p:sp>
      <p:cxnSp>
        <p:nvCxnSpPr>
          <p:cNvPr id="18" name="Straight Connector 1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4554" y="485341"/>
            <a:ext cx="3038077" cy="75175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780" y="429563"/>
            <a:ext cx="863307" cy="863307"/>
          </a:xfrm>
          <a:prstGeom prst="rect">
            <a:avLst/>
          </a:prstGeom>
        </p:spPr>
      </p:pic>
    </p:spTree>
    <p:extLst>
      <p:ext uri="{BB962C8B-B14F-4D97-AF65-F5344CB8AC3E}">
        <p14:creationId xmlns:p14="http://schemas.microsoft.com/office/powerpoint/2010/main" val="2638634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0513" y="2701618"/>
            <a:ext cx="7886701" cy="1494299"/>
          </a:xfrm>
        </p:spPr>
        <p:txBody>
          <a:bodyPr>
            <a:normAutofit fontScale="90000"/>
          </a:bodyPr>
          <a:lstStyle/>
          <a:p>
            <a:r>
              <a:rPr lang="en-US" dirty="0"/>
              <a:t>Diversity and inclusion is not </a:t>
            </a:r>
            <a:br>
              <a:rPr lang="en-US" dirty="0"/>
            </a:br>
            <a:r>
              <a:rPr lang="en-US" dirty="0"/>
              <a:t>an HR strategy; </a:t>
            </a:r>
            <a:br>
              <a:rPr lang="en-US" dirty="0"/>
            </a:br>
            <a:r>
              <a:rPr lang="en-US" dirty="0"/>
              <a:t>it is a business strategy.</a:t>
            </a:r>
          </a:p>
        </p:txBody>
      </p:sp>
    </p:spTree>
    <p:extLst>
      <p:ext uri="{BB962C8B-B14F-4D97-AF65-F5344CB8AC3E}">
        <p14:creationId xmlns:p14="http://schemas.microsoft.com/office/powerpoint/2010/main" val="88227086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Cohesive Teams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1916" y="997561"/>
            <a:ext cx="3418643" cy="3418643"/>
          </a:xfrm>
          <a:prstGeom prst="rect">
            <a:avLst/>
          </a:prstGeom>
        </p:spPr>
      </p:pic>
    </p:spTree>
    <p:extLst>
      <p:ext uri="{BB962C8B-B14F-4D97-AF65-F5344CB8AC3E}">
        <p14:creationId xmlns:p14="http://schemas.microsoft.com/office/powerpoint/2010/main" val="293782862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Do They Look Like?</a:t>
            </a:r>
          </a:p>
        </p:txBody>
      </p:sp>
      <p:sp>
        <p:nvSpPr>
          <p:cNvPr id="3" name="Text Placeholder 2"/>
          <p:cNvSpPr>
            <a:spLocks noGrp="1"/>
          </p:cNvSpPr>
          <p:nvPr>
            <p:ph type="body" idx="1"/>
          </p:nvPr>
        </p:nvSpPr>
        <p:spPr>
          <a:xfrm>
            <a:off x="2344057" y="1334784"/>
            <a:ext cx="7958184" cy="4918076"/>
          </a:xfrm>
        </p:spPr>
        <p:txBody>
          <a:bodyPr>
            <a:noAutofit/>
          </a:bodyPr>
          <a:lstStyle/>
          <a:p>
            <a:pPr>
              <a:buFont typeface="Wingdings" panose="05000000000000000000" pitchFamily="2" charset="2"/>
              <a:buChar char="Ø"/>
            </a:pPr>
            <a:r>
              <a:rPr lang="en-US" dirty="0"/>
              <a:t>Mission Driven</a:t>
            </a:r>
          </a:p>
          <a:p>
            <a:pPr>
              <a:buFont typeface="Wingdings" panose="05000000000000000000" pitchFamily="2" charset="2"/>
              <a:buChar char="Ø"/>
            </a:pPr>
            <a:r>
              <a:rPr lang="en-US" dirty="0"/>
              <a:t>Emotionally Intelligent</a:t>
            </a:r>
          </a:p>
          <a:p>
            <a:pPr>
              <a:buFont typeface="Wingdings" panose="05000000000000000000" pitchFamily="2" charset="2"/>
              <a:buChar char="Ø"/>
            </a:pPr>
            <a:r>
              <a:rPr lang="en-US" dirty="0"/>
              <a:t>Diverse</a:t>
            </a:r>
          </a:p>
          <a:p>
            <a:pPr>
              <a:buFont typeface="Wingdings" panose="05000000000000000000" pitchFamily="2" charset="2"/>
              <a:buChar char="Ø"/>
            </a:pPr>
            <a:r>
              <a:rPr lang="en-US" dirty="0"/>
              <a:t>Team-Oriented</a:t>
            </a:r>
          </a:p>
          <a:p>
            <a:pPr>
              <a:buFont typeface="Wingdings" panose="05000000000000000000" pitchFamily="2" charset="2"/>
              <a:buChar char="Ø"/>
            </a:pPr>
            <a:r>
              <a:rPr lang="en-US" dirty="0"/>
              <a:t>Leverage Strengths</a:t>
            </a:r>
          </a:p>
          <a:p>
            <a:pPr>
              <a:buFont typeface="Wingdings" panose="05000000000000000000" pitchFamily="2" charset="2"/>
              <a:buChar char="Ø"/>
            </a:pPr>
            <a:r>
              <a:rPr lang="en-US" dirty="0"/>
              <a:t>Communicate Effectively</a:t>
            </a:r>
          </a:p>
          <a:p>
            <a:pPr>
              <a:buFont typeface="Wingdings" panose="05000000000000000000" pitchFamily="2" charset="2"/>
              <a:buChar char="Ø"/>
            </a:pPr>
            <a:r>
              <a:rPr lang="en-US" dirty="0"/>
              <a:t>Feedback (give and receive)</a:t>
            </a:r>
          </a:p>
          <a:p>
            <a:pPr>
              <a:buFont typeface="Wingdings" panose="05000000000000000000" pitchFamily="2" charset="2"/>
              <a:buChar char="Ø"/>
            </a:pPr>
            <a:r>
              <a:rPr lang="en-US" dirty="0"/>
              <a:t>Fair</a:t>
            </a:r>
          </a:p>
          <a:p>
            <a:pPr>
              <a:buFont typeface="Wingdings" panose="05000000000000000000" pitchFamily="2" charset="2"/>
              <a:buChar char="Ø"/>
            </a:pPr>
            <a:r>
              <a:rPr lang="en-US" dirty="0"/>
              <a:t>Celebrate/Recognize Success</a:t>
            </a:r>
          </a:p>
        </p:txBody>
      </p:sp>
    </p:spTree>
    <p:extLst>
      <p:ext uri="{BB962C8B-B14F-4D97-AF65-F5344CB8AC3E}">
        <p14:creationId xmlns:p14="http://schemas.microsoft.com/office/powerpoint/2010/main" val="3193042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759" y="0"/>
            <a:ext cx="8778241" cy="1725616"/>
          </a:xfrm>
        </p:spPr>
        <p:txBody>
          <a:bodyPr>
            <a:normAutofit/>
          </a:bodyPr>
          <a:lstStyle/>
          <a:p>
            <a:r>
              <a:rPr lang="en-US" sz="4000" dirty="0"/>
              <a:t>Skills and Behaviors Represented?</a:t>
            </a:r>
          </a:p>
        </p:txBody>
      </p:sp>
      <p:sp>
        <p:nvSpPr>
          <p:cNvPr id="3" name="Text Placeholder 2"/>
          <p:cNvSpPr>
            <a:spLocks noGrp="1"/>
          </p:cNvSpPr>
          <p:nvPr>
            <p:ph type="body" idx="1"/>
          </p:nvPr>
        </p:nvSpPr>
        <p:spPr>
          <a:xfrm>
            <a:off x="1889758" y="1430648"/>
            <a:ext cx="8412482" cy="4918076"/>
          </a:xfrm>
        </p:spPr>
        <p:txBody>
          <a:bodyPr>
            <a:noAutofit/>
          </a:bodyPr>
          <a:lstStyle/>
          <a:p>
            <a:r>
              <a:rPr lang="en-US" dirty="0"/>
              <a:t>Behaviors</a:t>
            </a:r>
          </a:p>
          <a:p>
            <a:pPr lvl="1"/>
            <a:r>
              <a:rPr lang="en-US" dirty="0"/>
              <a:t>Trust</a:t>
            </a:r>
          </a:p>
          <a:p>
            <a:pPr lvl="1"/>
            <a:r>
              <a:rPr lang="en-US" dirty="0"/>
              <a:t>Conflict</a:t>
            </a:r>
          </a:p>
          <a:p>
            <a:pPr lvl="1"/>
            <a:r>
              <a:rPr lang="en-US" dirty="0"/>
              <a:t>Commitment</a:t>
            </a:r>
          </a:p>
          <a:p>
            <a:pPr lvl="1"/>
            <a:r>
              <a:rPr lang="en-US" dirty="0"/>
              <a:t>Accountability</a:t>
            </a:r>
          </a:p>
          <a:p>
            <a:pPr lvl="1"/>
            <a:r>
              <a:rPr lang="en-US" dirty="0"/>
              <a:t>Results</a:t>
            </a:r>
          </a:p>
          <a:p>
            <a:pPr>
              <a:spcBef>
                <a:spcPts val="1200"/>
              </a:spcBef>
            </a:pPr>
            <a:r>
              <a:rPr lang="en-US" dirty="0"/>
              <a:t>Skills</a:t>
            </a:r>
          </a:p>
          <a:p>
            <a:pPr lvl="1"/>
            <a:r>
              <a:rPr lang="en-US" dirty="0"/>
              <a:t>Interpersonal (communication, respect, empathy)</a:t>
            </a:r>
          </a:p>
          <a:p>
            <a:pPr lvl="1"/>
            <a:r>
              <a:rPr lang="en-US" dirty="0"/>
              <a:t>Management (manage and be managed)</a:t>
            </a:r>
          </a:p>
          <a:p>
            <a:pPr lvl="1"/>
            <a:r>
              <a:rPr lang="en-US" dirty="0"/>
              <a:t>Leadership (lead and be led)</a:t>
            </a:r>
          </a:p>
        </p:txBody>
      </p:sp>
    </p:spTree>
    <p:extLst>
      <p:ext uri="{BB962C8B-B14F-4D97-AF65-F5344CB8AC3E}">
        <p14:creationId xmlns:p14="http://schemas.microsoft.com/office/powerpoint/2010/main" val="292200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Benefits of Cohesive Teams</a:t>
            </a:r>
          </a:p>
        </p:txBody>
      </p:sp>
      <p:sp>
        <p:nvSpPr>
          <p:cNvPr id="3" name="Text Placeholder 2"/>
          <p:cNvSpPr>
            <a:spLocks noGrp="1"/>
          </p:cNvSpPr>
          <p:nvPr>
            <p:ph type="body" idx="1"/>
          </p:nvPr>
        </p:nvSpPr>
        <p:spPr>
          <a:xfrm>
            <a:off x="1889759" y="1357362"/>
            <a:ext cx="8412482" cy="4918076"/>
          </a:xfrm>
        </p:spPr>
        <p:txBody>
          <a:bodyPr>
            <a:noAutofit/>
          </a:bodyPr>
          <a:lstStyle/>
          <a:p>
            <a:pPr>
              <a:lnSpc>
                <a:spcPct val="100000"/>
              </a:lnSpc>
            </a:pPr>
            <a:r>
              <a:rPr lang="en-US" dirty="0"/>
              <a:t>Loyalty</a:t>
            </a:r>
          </a:p>
          <a:p>
            <a:pPr lvl="1">
              <a:lnSpc>
                <a:spcPct val="100000"/>
              </a:lnSpc>
            </a:pPr>
            <a:r>
              <a:rPr lang="en-US" dirty="0"/>
              <a:t>Table Group: “…the first priority of any organization is to build and maintain a cohesive leadership team, and the foundation of doing so is trust. Many organizations spend time and resources trying to build trust, but forget the importance of maintaining trust. One important aspect in maintaining trust is for team members to expect and exhibit loyalty to one another.”</a:t>
            </a:r>
            <a:br>
              <a:rPr lang="en-US" dirty="0"/>
            </a:br>
            <a:endParaRPr lang="en-US" dirty="0"/>
          </a:p>
        </p:txBody>
      </p:sp>
    </p:spTree>
    <p:extLst>
      <p:ext uri="{BB962C8B-B14F-4D97-AF65-F5344CB8AC3E}">
        <p14:creationId xmlns:p14="http://schemas.microsoft.com/office/powerpoint/2010/main" val="3890507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Benefits of Cohesive Teams</a:t>
            </a:r>
          </a:p>
        </p:txBody>
      </p:sp>
      <p:sp>
        <p:nvSpPr>
          <p:cNvPr id="3" name="Text Placeholder 2"/>
          <p:cNvSpPr>
            <a:spLocks noGrp="1"/>
          </p:cNvSpPr>
          <p:nvPr>
            <p:ph type="body" idx="1"/>
          </p:nvPr>
        </p:nvSpPr>
        <p:spPr>
          <a:xfrm>
            <a:off x="1889759" y="1357362"/>
            <a:ext cx="8412482" cy="4918076"/>
          </a:xfrm>
        </p:spPr>
        <p:txBody>
          <a:bodyPr>
            <a:noAutofit/>
          </a:bodyPr>
          <a:lstStyle/>
          <a:p>
            <a:pPr>
              <a:lnSpc>
                <a:spcPct val="100000"/>
              </a:lnSpc>
            </a:pPr>
            <a:r>
              <a:rPr lang="en-US" dirty="0"/>
              <a:t>Effective Communication</a:t>
            </a:r>
          </a:p>
          <a:p>
            <a:pPr lvl="1">
              <a:lnSpc>
                <a:spcPct val="100000"/>
              </a:lnSpc>
            </a:pPr>
            <a:r>
              <a:rPr lang="en-US" dirty="0"/>
              <a:t>KSL-Training: “Communication within high performing teams centers on methods and frequency that work best for them. Inter and intra-departmental communication is managed well where vital information, proposal of new ideas and feedback are channeled across the organization.”</a:t>
            </a:r>
            <a:br>
              <a:rPr lang="en-US" dirty="0"/>
            </a:br>
            <a:endParaRPr lang="en-US" dirty="0"/>
          </a:p>
          <a:p>
            <a:pPr>
              <a:lnSpc>
                <a:spcPct val="100000"/>
              </a:lnSpc>
            </a:pPr>
            <a:r>
              <a:rPr lang="en-US" dirty="0"/>
              <a:t>Shared Values</a:t>
            </a:r>
          </a:p>
          <a:p>
            <a:pPr lvl="1">
              <a:lnSpc>
                <a:spcPct val="100000"/>
              </a:lnSpc>
            </a:pPr>
            <a:r>
              <a:rPr lang="en-US" dirty="0"/>
              <a:t>ATD: Without shared values, sustained high performance is impossible.</a:t>
            </a:r>
          </a:p>
          <a:p>
            <a:pPr>
              <a:lnSpc>
                <a:spcPct val="100000"/>
              </a:lnSpc>
            </a:pPr>
            <a:endParaRPr lang="en-US" sz="2400" dirty="0"/>
          </a:p>
        </p:txBody>
      </p:sp>
    </p:spTree>
    <p:extLst>
      <p:ext uri="{BB962C8B-B14F-4D97-AF65-F5344CB8AC3E}">
        <p14:creationId xmlns:p14="http://schemas.microsoft.com/office/powerpoint/2010/main" val="2360481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Benefits of Cohesive Teams</a:t>
            </a:r>
          </a:p>
        </p:txBody>
      </p:sp>
      <p:sp>
        <p:nvSpPr>
          <p:cNvPr id="3" name="Text Placeholder 2"/>
          <p:cNvSpPr>
            <a:spLocks noGrp="1"/>
          </p:cNvSpPr>
          <p:nvPr>
            <p:ph type="body" idx="1"/>
          </p:nvPr>
        </p:nvSpPr>
        <p:spPr>
          <a:xfrm>
            <a:off x="1889759" y="1357362"/>
            <a:ext cx="8412482" cy="4918076"/>
          </a:xfrm>
        </p:spPr>
        <p:txBody>
          <a:bodyPr>
            <a:noAutofit/>
          </a:bodyPr>
          <a:lstStyle/>
          <a:p>
            <a:pPr>
              <a:lnSpc>
                <a:spcPct val="100000"/>
              </a:lnSpc>
            </a:pPr>
            <a:r>
              <a:rPr lang="en-US" dirty="0"/>
              <a:t>Increased Productivity</a:t>
            </a:r>
          </a:p>
          <a:p>
            <a:pPr lvl="1">
              <a:lnSpc>
                <a:spcPct val="100000"/>
              </a:lnSpc>
            </a:pPr>
            <a:r>
              <a:rPr lang="en-US" dirty="0"/>
              <a:t>UCSF: While it takes much longer to establish consensus, this method ultimately provides better decisions and greater productivity because it secures every employee's commitment to all phases of the work.</a:t>
            </a:r>
          </a:p>
          <a:p>
            <a:pPr>
              <a:lnSpc>
                <a:spcPct val="100000"/>
              </a:lnSpc>
            </a:pPr>
            <a:r>
              <a:rPr lang="en-US" dirty="0"/>
              <a:t>Greater Innovation</a:t>
            </a:r>
          </a:p>
          <a:p>
            <a:pPr lvl="1">
              <a:lnSpc>
                <a:spcPct val="100000"/>
              </a:lnSpc>
            </a:pPr>
            <a:r>
              <a:rPr lang="en-US" dirty="0"/>
              <a:t>HBR researchers “see cohesion as creating a psychologically safe environment that enables members to challenge each other and the status quo,” and is, therefore, a key to innovation.</a:t>
            </a:r>
          </a:p>
          <a:p>
            <a:pPr>
              <a:lnSpc>
                <a:spcPct val="100000"/>
              </a:lnSpc>
            </a:pPr>
            <a:endParaRPr lang="en-US" dirty="0"/>
          </a:p>
        </p:txBody>
      </p:sp>
    </p:spTree>
    <p:extLst>
      <p:ext uri="{BB962C8B-B14F-4D97-AF65-F5344CB8AC3E}">
        <p14:creationId xmlns:p14="http://schemas.microsoft.com/office/powerpoint/2010/main" val="3834218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ACTIVITY (6 min)</a:t>
            </a:r>
            <a:br>
              <a:rPr lang="en-US" sz="3600" dirty="0"/>
            </a:br>
            <a:br>
              <a:rPr lang="en-US" sz="3600" dirty="0"/>
            </a:br>
            <a:r>
              <a:rPr lang="en-US" sz="3600" dirty="0"/>
              <a:t>In a group, share stories of how diversity and cohesion (or lack thereof) has positively or negatively affected a team dynamic you’ve experienced.</a:t>
            </a:r>
          </a:p>
        </p:txBody>
      </p:sp>
    </p:spTree>
    <p:extLst>
      <p:ext uri="{BB962C8B-B14F-4D97-AF65-F5344CB8AC3E}">
        <p14:creationId xmlns:p14="http://schemas.microsoft.com/office/powerpoint/2010/main" val="323193368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2878" y="1798581"/>
            <a:ext cx="7886701" cy="2852737"/>
          </a:xfrm>
        </p:spPr>
        <p:txBody>
          <a:bodyPr>
            <a:normAutofit/>
          </a:bodyPr>
          <a:lstStyle/>
          <a:p>
            <a:r>
              <a:rPr lang="en-US" sz="6000" dirty="0"/>
              <a:t>VOLUNTEER </a:t>
            </a:r>
            <a:br>
              <a:rPr lang="en-US" sz="6000" dirty="0"/>
            </a:br>
            <a:r>
              <a:rPr lang="en-US" sz="6000" dirty="0"/>
              <a:t>(4 min)</a:t>
            </a:r>
            <a:br>
              <a:rPr lang="en-US" sz="3600" dirty="0"/>
            </a:br>
            <a:br>
              <a:rPr lang="en-US" sz="3600" dirty="0"/>
            </a:br>
            <a:r>
              <a:rPr lang="en-US" sz="3600" dirty="0"/>
              <a:t>Share your story.</a:t>
            </a:r>
          </a:p>
        </p:txBody>
      </p:sp>
    </p:spTree>
    <p:extLst>
      <p:ext uri="{BB962C8B-B14F-4D97-AF65-F5344CB8AC3E}">
        <p14:creationId xmlns:p14="http://schemas.microsoft.com/office/powerpoint/2010/main" val="675094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2878" y="2204162"/>
            <a:ext cx="7886701" cy="2852737"/>
          </a:xfrm>
        </p:spPr>
        <p:txBody>
          <a:bodyPr>
            <a:noAutofit/>
          </a:bodyPr>
          <a:lstStyle/>
          <a:p>
            <a:r>
              <a:rPr lang="en-US" sz="6000" dirty="0"/>
              <a:t>CASE STUDY</a:t>
            </a:r>
            <a:br>
              <a:rPr lang="en-US" sz="3600" dirty="0"/>
            </a:br>
            <a:br>
              <a:rPr lang="en-US" sz="3600" dirty="0"/>
            </a:br>
            <a:r>
              <a:rPr lang="en-US" sz="3600" dirty="0"/>
              <a:t>Fast Company</a:t>
            </a:r>
            <a:br>
              <a:rPr lang="en-US" sz="3600" dirty="0"/>
            </a:br>
            <a:r>
              <a:rPr lang="en-US" sz="3600" dirty="0"/>
              <a:t>Lever.</a:t>
            </a:r>
          </a:p>
        </p:txBody>
      </p:sp>
    </p:spTree>
    <p:extLst>
      <p:ext uri="{BB962C8B-B14F-4D97-AF65-F5344CB8AC3E}">
        <p14:creationId xmlns:p14="http://schemas.microsoft.com/office/powerpoint/2010/main" val="247941494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24831" y="581820"/>
            <a:ext cx="8783638" cy="8421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rial" panose="020B0604020202020204" pitchFamily="34" charset="0"/>
                <a:cs typeface="Arial" panose="020B0604020202020204" pitchFamily="34" charset="0"/>
              </a:rPr>
              <a:t>Introduction</a:t>
            </a:r>
          </a:p>
        </p:txBody>
      </p:sp>
      <p:sp>
        <p:nvSpPr>
          <p:cNvPr id="5" name="Text Placeholder 2"/>
          <p:cNvSpPr txBox="1">
            <a:spLocks/>
          </p:cNvSpPr>
          <p:nvPr/>
        </p:nvSpPr>
        <p:spPr>
          <a:xfrm>
            <a:off x="1921669" y="1359696"/>
            <a:ext cx="2808023" cy="3905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b="1" dirty="0"/>
              <a:t>C. Holly Wilbanks</a:t>
            </a:r>
          </a:p>
        </p:txBody>
      </p:sp>
      <p:pic>
        <p:nvPicPr>
          <p:cNvPr id="6"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1669" y="1933771"/>
            <a:ext cx="2832364" cy="4334867"/>
          </a:xfrm>
          <a:prstGeom prst="rect">
            <a:avLst/>
          </a:prstGeom>
        </p:spPr>
      </p:pic>
      <p:sp>
        <p:nvSpPr>
          <p:cNvPr id="7" name="Text Placeholder 4"/>
          <p:cNvSpPr txBox="1">
            <a:spLocks/>
          </p:cNvSpPr>
          <p:nvPr/>
        </p:nvSpPr>
        <p:spPr>
          <a:xfrm>
            <a:off x="5667109" y="1327549"/>
            <a:ext cx="5183188" cy="4548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Background</a:t>
            </a:r>
          </a:p>
        </p:txBody>
      </p:sp>
      <p:sp>
        <p:nvSpPr>
          <p:cNvPr id="8" name="Content Placeholder 5"/>
          <p:cNvSpPr txBox="1">
            <a:spLocks/>
          </p:cNvSpPr>
          <p:nvPr/>
        </p:nvSpPr>
        <p:spPr>
          <a:xfrm>
            <a:off x="5667109" y="2057683"/>
            <a:ext cx="5041372" cy="445373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Certified MBTI® Practitioner</a:t>
            </a:r>
          </a:p>
          <a:p>
            <a:r>
              <a:rPr lang="en-US" dirty="0"/>
              <a:t>Industry innovator in recruitment, admissions, and career development</a:t>
            </a:r>
          </a:p>
          <a:p>
            <a:r>
              <a:rPr lang="en-US" dirty="0"/>
              <a:t>Prior to WCG, worked for Big Law, </a:t>
            </a:r>
            <a:br>
              <a:rPr lang="en-US" dirty="0"/>
            </a:br>
            <a:r>
              <a:rPr lang="en-US" dirty="0"/>
              <a:t>a London recruitment consultancy, HISD, and Baylor College of Medicine</a:t>
            </a:r>
          </a:p>
          <a:p>
            <a:r>
              <a:rPr lang="en-US" dirty="0"/>
              <a:t>Clients include Big Brothers Big Sisters, CareerEco Virtual Events, The Johns Hopkins University School of Medicine, Washington University in St. Louis, and individuals like you!</a:t>
            </a:r>
          </a:p>
          <a:p>
            <a:endParaRPr lang="en-US" dirty="0"/>
          </a:p>
        </p:txBody>
      </p:sp>
    </p:spTree>
    <p:extLst>
      <p:ext uri="{BB962C8B-B14F-4D97-AF65-F5344CB8AC3E}">
        <p14:creationId xmlns:p14="http://schemas.microsoft.com/office/powerpoint/2010/main" val="2263819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47886" y="2787932"/>
            <a:ext cx="7886701" cy="2852737"/>
          </a:xfrm>
        </p:spPr>
        <p:txBody>
          <a:bodyPr/>
          <a:lstStyle/>
          <a:p>
            <a:br>
              <a:rPr lang="en-US" dirty="0"/>
            </a:br>
            <a:r>
              <a:rPr lang="en-US" dirty="0"/>
              <a:t>Best Practices for</a:t>
            </a:r>
            <a:br>
              <a:rPr lang="en-US" dirty="0"/>
            </a:br>
            <a:r>
              <a:rPr lang="en-US" dirty="0"/>
              <a:t>Identifying Team Members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2970" y="1221327"/>
            <a:ext cx="2456531" cy="2535573"/>
          </a:xfrm>
          <a:prstGeom prst="rect">
            <a:avLst/>
          </a:prstGeom>
        </p:spPr>
      </p:pic>
    </p:spTree>
    <p:extLst>
      <p:ext uri="{BB962C8B-B14F-4D97-AF65-F5344CB8AC3E}">
        <p14:creationId xmlns:p14="http://schemas.microsoft.com/office/powerpoint/2010/main" val="137701342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Vision, Mission, Values</a:t>
            </a:r>
          </a:p>
        </p:txBody>
      </p:sp>
      <p:sp>
        <p:nvSpPr>
          <p:cNvPr id="3" name="Text Placeholder 2"/>
          <p:cNvSpPr>
            <a:spLocks noGrp="1"/>
          </p:cNvSpPr>
          <p:nvPr>
            <p:ph type="body" idx="1"/>
          </p:nvPr>
        </p:nvSpPr>
        <p:spPr>
          <a:xfrm>
            <a:off x="839788" y="1681163"/>
            <a:ext cx="3412899" cy="823912"/>
          </a:xfrm>
        </p:spPr>
        <p:txBody>
          <a:bodyPr/>
          <a:lstStyle/>
          <a:p>
            <a:r>
              <a:rPr lang="en-US" dirty="0"/>
              <a:t>Vision</a:t>
            </a:r>
          </a:p>
        </p:txBody>
      </p:sp>
      <p:sp>
        <p:nvSpPr>
          <p:cNvPr id="4" name="Content Placeholder 3"/>
          <p:cNvSpPr>
            <a:spLocks noGrp="1"/>
          </p:cNvSpPr>
          <p:nvPr>
            <p:ph sz="half" idx="2"/>
          </p:nvPr>
        </p:nvSpPr>
        <p:spPr>
          <a:xfrm>
            <a:off x="839789" y="2505075"/>
            <a:ext cx="3412898" cy="3684588"/>
          </a:xfrm>
        </p:spPr>
        <p:txBody>
          <a:bodyPr/>
          <a:lstStyle/>
          <a:p>
            <a:r>
              <a:rPr lang="en-US" dirty="0"/>
              <a:t>A vision statement says what the organization wishes to be like in some years’ time.</a:t>
            </a:r>
          </a:p>
          <a:p>
            <a:pPr marL="0" indent="0">
              <a:buNone/>
            </a:pPr>
            <a:endParaRPr lang="en-US" dirty="0"/>
          </a:p>
        </p:txBody>
      </p:sp>
      <p:sp>
        <p:nvSpPr>
          <p:cNvPr id="5" name="Text Placeholder 4"/>
          <p:cNvSpPr>
            <a:spLocks noGrp="1"/>
          </p:cNvSpPr>
          <p:nvPr>
            <p:ph type="body" sz="quarter" idx="3"/>
          </p:nvPr>
        </p:nvSpPr>
        <p:spPr>
          <a:xfrm>
            <a:off x="4687888" y="1681163"/>
            <a:ext cx="2819400" cy="823912"/>
          </a:xfrm>
        </p:spPr>
        <p:txBody>
          <a:bodyPr/>
          <a:lstStyle/>
          <a:p>
            <a:r>
              <a:rPr lang="en-US" dirty="0"/>
              <a:t>Mission	</a:t>
            </a:r>
          </a:p>
        </p:txBody>
      </p:sp>
      <p:sp>
        <p:nvSpPr>
          <p:cNvPr id="6" name="Content Placeholder 5"/>
          <p:cNvSpPr>
            <a:spLocks noGrp="1"/>
          </p:cNvSpPr>
          <p:nvPr>
            <p:ph sz="quarter" idx="4"/>
          </p:nvPr>
        </p:nvSpPr>
        <p:spPr>
          <a:xfrm>
            <a:off x="4687888" y="2505075"/>
            <a:ext cx="2819400" cy="3684588"/>
          </a:xfrm>
        </p:spPr>
        <p:txBody>
          <a:bodyPr/>
          <a:lstStyle/>
          <a:p>
            <a:r>
              <a:rPr lang="en-US" dirty="0"/>
              <a:t>The mission describes what business the organization is in (and what it isn’t) both now and projecting into the future.</a:t>
            </a:r>
          </a:p>
          <a:p>
            <a:endParaRPr lang="en-US" dirty="0"/>
          </a:p>
        </p:txBody>
      </p:sp>
      <p:sp>
        <p:nvSpPr>
          <p:cNvPr id="8" name="Text Placeholder 4"/>
          <p:cNvSpPr txBox="1">
            <a:spLocks/>
          </p:cNvSpPr>
          <p:nvPr/>
        </p:nvSpPr>
        <p:spPr>
          <a:xfrm>
            <a:off x="7942489" y="1681163"/>
            <a:ext cx="281940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Values	</a:t>
            </a:r>
          </a:p>
        </p:txBody>
      </p:sp>
      <p:sp>
        <p:nvSpPr>
          <p:cNvPr id="10" name="Content Placeholder 5"/>
          <p:cNvSpPr txBox="1">
            <a:spLocks/>
          </p:cNvSpPr>
          <p:nvPr/>
        </p:nvSpPr>
        <p:spPr>
          <a:xfrm>
            <a:off x="7942489" y="2505075"/>
            <a:ext cx="2819400"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Values describe the desired culture.</a:t>
            </a:r>
          </a:p>
        </p:txBody>
      </p:sp>
    </p:spTree>
    <p:extLst>
      <p:ext uri="{BB962C8B-B14F-4D97-AF65-F5344CB8AC3E}">
        <p14:creationId xmlns:p14="http://schemas.microsoft.com/office/powerpoint/2010/main" val="2675635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Effective Position Description: Managing Expectations</a:t>
            </a:r>
          </a:p>
        </p:txBody>
      </p:sp>
      <p:sp>
        <p:nvSpPr>
          <p:cNvPr id="3" name="Text Placeholder 2"/>
          <p:cNvSpPr>
            <a:spLocks noGrp="1"/>
          </p:cNvSpPr>
          <p:nvPr>
            <p:ph type="body" idx="1"/>
          </p:nvPr>
        </p:nvSpPr>
        <p:spPr/>
        <p:txBody>
          <a:bodyPr/>
          <a:lstStyle/>
          <a:p>
            <a:r>
              <a:rPr lang="en-US" dirty="0"/>
              <a:t>Role</a:t>
            </a:r>
          </a:p>
        </p:txBody>
      </p:sp>
      <p:sp>
        <p:nvSpPr>
          <p:cNvPr id="4" name="Content Placeholder 3"/>
          <p:cNvSpPr>
            <a:spLocks noGrp="1"/>
          </p:cNvSpPr>
          <p:nvPr>
            <p:ph sz="half" idx="2"/>
          </p:nvPr>
        </p:nvSpPr>
        <p:spPr/>
        <p:txBody>
          <a:bodyPr/>
          <a:lstStyle/>
          <a:p>
            <a:r>
              <a:rPr lang="en-US" dirty="0"/>
              <a:t>Individual tasks involved</a:t>
            </a:r>
          </a:p>
          <a:p>
            <a:r>
              <a:rPr lang="en-US" dirty="0"/>
              <a:t>The methods used to complete the tasks</a:t>
            </a:r>
          </a:p>
          <a:p>
            <a:pPr marL="0" indent="0">
              <a:buNone/>
            </a:pPr>
            <a:endParaRPr lang="en-US" dirty="0"/>
          </a:p>
        </p:txBody>
      </p:sp>
      <p:sp>
        <p:nvSpPr>
          <p:cNvPr id="5" name="Text Placeholder 4"/>
          <p:cNvSpPr>
            <a:spLocks noGrp="1"/>
          </p:cNvSpPr>
          <p:nvPr>
            <p:ph type="body" sz="quarter" idx="3"/>
          </p:nvPr>
        </p:nvSpPr>
        <p:spPr/>
        <p:txBody>
          <a:bodyPr/>
          <a:lstStyle/>
          <a:p>
            <a:r>
              <a:rPr lang="en-US" dirty="0"/>
              <a:t>Scope</a:t>
            </a:r>
          </a:p>
        </p:txBody>
      </p:sp>
      <p:sp>
        <p:nvSpPr>
          <p:cNvPr id="6" name="Content Placeholder 5"/>
          <p:cNvSpPr>
            <a:spLocks noGrp="1"/>
          </p:cNvSpPr>
          <p:nvPr>
            <p:ph sz="quarter" idx="4"/>
          </p:nvPr>
        </p:nvSpPr>
        <p:spPr/>
        <p:txBody>
          <a:bodyPr/>
          <a:lstStyle/>
          <a:p>
            <a:r>
              <a:rPr lang="en-US" dirty="0"/>
              <a:t>The purpose and responsibilities of the job</a:t>
            </a:r>
          </a:p>
          <a:p>
            <a:r>
              <a:rPr lang="en-US" dirty="0"/>
              <a:t>The relationship of the job to other jobs</a:t>
            </a:r>
          </a:p>
          <a:p>
            <a:r>
              <a:rPr lang="en-US" dirty="0"/>
              <a:t>Qualifications needed for the job</a:t>
            </a:r>
          </a:p>
          <a:p>
            <a:pPr marL="0" indent="0">
              <a:buNone/>
            </a:pPr>
            <a:endParaRPr lang="en-US" dirty="0"/>
          </a:p>
        </p:txBody>
      </p:sp>
    </p:spTree>
    <p:extLst>
      <p:ext uri="{BB962C8B-B14F-4D97-AF65-F5344CB8AC3E}">
        <p14:creationId xmlns:p14="http://schemas.microsoft.com/office/powerpoint/2010/main" val="481531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Best practices for position descriptions: Sections to include</a:t>
            </a:r>
          </a:p>
        </p:txBody>
      </p:sp>
      <p:sp>
        <p:nvSpPr>
          <p:cNvPr id="3" name="Text Placeholder 2"/>
          <p:cNvSpPr>
            <a:spLocks noGrp="1"/>
          </p:cNvSpPr>
          <p:nvPr>
            <p:ph type="body" idx="1"/>
          </p:nvPr>
        </p:nvSpPr>
        <p:spPr>
          <a:xfrm>
            <a:off x="1889759" y="1512221"/>
            <a:ext cx="8412482" cy="4918076"/>
          </a:xfrm>
        </p:spPr>
        <p:txBody>
          <a:bodyPr>
            <a:normAutofit/>
          </a:bodyPr>
          <a:lstStyle/>
          <a:p>
            <a:pPr>
              <a:lnSpc>
                <a:spcPct val="120000"/>
              </a:lnSpc>
            </a:pPr>
            <a:r>
              <a:rPr lang="en-US" sz="2400" dirty="0"/>
              <a:t>Job title</a:t>
            </a:r>
          </a:p>
          <a:p>
            <a:pPr>
              <a:lnSpc>
                <a:spcPct val="120000"/>
              </a:lnSpc>
            </a:pPr>
            <a:r>
              <a:rPr lang="en-US" sz="2400" dirty="0"/>
              <a:t>Job objective or overall purpose statement</a:t>
            </a:r>
          </a:p>
          <a:p>
            <a:pPr>
              <a:lnSpc>
                <a:spcPct val="120000"/>
              </a:lnSpc>
            </a:pPr>
            <a:r>
              <a:rPr lang="en-US" sz="2400" dirty="0"/>
              <a:t>Summary of the general nature and level of the job</a:t>
            </a:r>
          </a:p>
          <a:p>
            <a:pPr>
              <a:lnSpc>
                <a:spcPct val="120000"/>
              </a:lnSpc>
            </a:pPr>
            <a:r>
              <a:rPr lang="en-US" sz="2400" dirty="0"/>
              <a:t>Description of the broad function and scope of the position</a:t>
            </a:r>
          </a:p>
          <a:p>
            <a:pPr>
              <a:lnSpc>
                <a:spcPct val="120000"/>
              </a:lnSpc>
            </a:pPr>
            <a:r>
              <a:rPr lang="en-US" sz="2400" dirty="0"/>
              <a:t>List of duties or tasks performed critical to success</a:t>
            </a:r>
          </a:p>
          <a:p>
            <a:pPr>
              <a:lnSpc>
                <a:spcPct val="120000"/>
              </a:lnSpc>
            </a:pPr>
            <a:r>
              <a:rPr lang="en-US" sz="2400" dirty="0"/>
              <a:t>Key functional and relational responsibilities in order of significance</a:t>
            </a:r>
          </a:p>
        </p:txBody>
      </p:sp>
    </p:spTree>
    <p:extLst>
      <p:ext uri="{BB962C8B-B14F-4D97-AF65-F5344CB8AC3E}">
        <p14:creationId xmlns:p14="http://schemas.microsoft.com/office/powerpoint/2010/main" val="1245921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Best practices for position descriptions: Sections to include</a:t>
            </a:r>
          </a:p>
        </p:txBody>
      </p:sp>
      <p:sp>
        <p:nvSpPr>
          <p:cNvPr id="3" name="Text Placeholder 2"/>
          <p:cNvSpPr>
            <a:spLocks noGrp="1"/>
          </p:cNvSpPr>
          <p:nvPr>
            <p:ph type="body" idx="1"/>
          </p:nvPr>
        </p:nvSpPr>
        <p:spPr>
          <a:xfrm>
            <a:off x="1889759" y="1512221"/>
            <a:ext cx="8412482" cy="4918076"/>
          </a:xfrm>
        </p:spPr>
        <p:txBody>
          <a:bodyPr>
            <a:normAutofit/>
          </a:bodyPr>
          <a:lstStyle/>
          <a:p>
            <a:pPr>
              <a:lnSpc>
                <a:spcPct val="120000"/>
              </a:lnSpc>
            </a:pPr>
            <a:r>
              <a:rPr lang="en-US" sz="2400" dirty="0"/>
              <a:t>Description of the relationships and roles within the company, including supervisory positions, subordinating roles and other working relationships</a:t>
            </a:r>
          </a:p>
          <a:p>
            <a:pPr>
              <a:lnSpc>
                <a:spcPct val="120000"/>
              </a:lnSpc>
            </a:pPr>
            <a:r>
              <a:rPr lang="en-US" sz="2400" dirty="0"/>
              <a:t>Job specifications, standards, and requirements</a:t>
            </a:r>
          </a:p>
          <a:p>
            <a:pPr>
              <a:lnSpc>
                <a:spcPct val="120000"/>
              </a:lnSpc>
            </a:pPr>
            <a:r>
              <a:rPr lang="en-US" sz="2400" dirty="0"/>
              <a:t>Job location where the work will be performed</a:t>
            </a:r>
          </a:p>
          <a:p>
            <a:pPr>
              <a:lnSpc>
                <a:spcPct val="120000"/>
              </a:lnSpc>
            </a:pPr>
            <a:r>
              <a:rPr lang="en-US" sz="2400" dirty="0"/>
              <a:t>Equipment to be used in the performance of the job</a:t>
            </a:r>
          </a:p>
          <a:p>
            <a:pPr>
              <a:lnSpc>
                <a:spcPct val="120000"/>
              </a:lnSpc>
            </a:pPr>
            <a:r>
              <a:rPr lang="en-US" sz="2400" dirty="0"/>
              <a:t>Salary range</a:t>
            </a:r>
          </a:p>
          <a:p>
            <a:pPr>
              <a:lnSpc>
                <a:spcPct val="120000"/>
              </a:lnSpc>
            </a:pPr>
            <a:endParaRPr lang="en-US" sz="2400" dirty="0"/>
          </a:p>
        </p:txBody>
      </p:sp>
    </p:spTree>
    <p:extLst>
      <p:ext uri="{BB962C8B-B14F-4D97-AF65-F5344CB8AC3E}">
        <p14:creationId xmlns:p14="http://schemas.microsoft.com/office/powerpoint/2010/main" val="3152198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Best practices for position descriptions: Keep writing crisp and clear</a:t>
            </a:r>
          </a:p>
        </p:txBody>
      </p:sp>
      <p:sp>
        <p:nvSpPr>
          <p:cNvPr id="3" name="Text Placeholder 2"/>
          <p:cNvSpPr>
            <a:spLocks noGrp="1"/>
          </p:cNvSpPr>
          <p:nvPr>
            <p:ph type="body" idx="1"/>
          </p:nvPr>
        </p:nvSpPr>
        <p:spPr>
          <a:xfrm>
            <a:off x="1889759" y="1600711"/>
            <a:ext cx="8412482" cy="4918076"/>
          </a:xfrm>
        </p:spPr>
        <p:txBody>
          <a:bodyPr>
            <a:noAutofit/>
          </a:bodyPr>
          <a:lstStyle/>
          <a:p>
            <a:r>
              <a:rPr lang="en-US" sz="2400" dirty="0"/>
              <a:t>Structure your sentences in classic verb/object and explanatory phrases. Since the occupant of the job is the subject of your sentence, it may be eliminated. For example, a sentence pertaining to the description of a receptionist position might read: "Greets office visitors and personnel in a friendly and sincere manner."</a:t>
            </a:r>
          </a:p>
          <a:p>
            <a:r>
              <a:rPr lang="en-US" sz="2400" dirty="0"/>
              <a:t>Always use the present tense of verbs.</a:t>
            </a:r>
          </a:p>
          <a:p>
            <a:r>
              <a:rPr lang="en-US" sz="2400" dirty="0"/>
              <a:t>If necessary, use explanatory phrases telling why, how, where, or how often to add meaning and clarity (e.g. "Collects all employee time sheets on a bi-weekly basis for payroll purposes.")</a:t>
            </a:r>
          </a:p>
        </p:txBody>
      </p:sp>
    </p:spTree>
    <p:extLst>
      <p:ext uri="{BB962C8B-B14F-4D97-AF65-F5344CB8AC3E}">
        <p14:creationId xmlns:p14="http://schemas.microsoft.com/office/powerpoint/2010/main" val="95986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Best practices for position descriptions: Keep writing crisp and clear (continued)</a:t>
            </a:r>
          </a:p>
        </p:txBody>
      </p:sp>
      <p:sp>
        <p:nvSpPr>
          <p:cNvPr id="3" name="Text Placeholder 2"/>
          <p:cNvSpPr>
            <a:spLocks noGrp="1"/>
          </p:cNvSpPr>
          <p:nvPr>
            <p:ph type="body" idx="1"/>
          </p:nvPr>
        </p:nvSpPr>
        <p:spPr>
          <a:xfrm>
            <a:off x="1889759" y="1600711"/>
            <a:ext cx="8412482" cy="4918076"/>
          </a:xfrm>
        </p:spPr>
        <p:txBody>
          <a:bodyPr>
            <a:noAutofit/>
          </a:bodyPr>
          <a:lstStyle/>
          <a:p>
            <a:r>
              <a:rPr lang="en-US" sz="2400" dirty="0"/>
              <a:t>Omit any unnecessary articles such as "a," "an," "the," or other words for an easy-to-understand description.</a:t>
            </a:r>
          </a:p>
          <a:p>
            <a:r>
              <a:rPr lang="en-US" sz="2400" dirty="0"/>
              <a:t>Use unbiased terminology. For example, use the he/she approach or construct sentences in such a way that gender pronouns are not required.</a:t>
            </a:r>
          </a:p>
          <a:p>
            <a:r>
              <a:rPr lang="en-US" sz="2400" dirty="0"/>
              <a:t>Avoid using adverbs or adjectives that are subject to interpretation such as "frequently," "some," "complex," "occasional," and "several."</a:t>
            </a:r>
          </a:p>
        </p:txBody>
      </p:sp>
    </p:spTree>
    <p:extLst>
      <p:ext uri="{BB962C8B-B14F-4D97-AF65-F5344CB8AC3E}">
        <p14:creationId xmlns:p14="http://schemas.microsoft.com/office/powerpoint/2010/main" val="1749826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Example: NeoSensory</a:t>
            </a:r>
          </a:p>
        </p:txBody>
      </p:sp>
      <p:sp>
        <p:nvSpPr>
          <p:cNvPr id="3" name="Text Placeholder 2"/>
          <p:cNvSpPr>
            <a:spLocks noGrp="1"/>
          </p:cNvSpPr>
          <p:nvPr>
            <p:ph type="body" idx="1"/>
          </p:nvPr>
        </p:nvSpPr>
        <p:spPr>
          <a:xfrm>
            <a:off x="1889759" y="1408982"/>
            <a:ext cx="8412482" cy="4918076"/>
          </a:xfrm>
        </p:spPr>
        <p:txBody>
          <a:bodyPr>
            <a:normAutofit/>
          </a:bodyPr>
          <a:lstStyle/>
          <a:p>
            <a:r>
              <a:rPr lang="en-US" sz="3200" dirty="0"/>
              <a:t>Mechanical Engineer/Designer</a:t>
            </a:r>
          </a:p>
        </p:txBody>
      </p:sp>
    </p:spTree>
    <p:extLst>
      <p:ext uri="{BB962C8B-B14F-4D97-AF65-F5344CB8AC3E}">
        <p14:creationId xmlns:p14="http://schemas.microsoft.com/office/powerpoint/2010/main" val="1549826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2878" y="2005059"/>
            <a:ext cx="7886701" cy="2852737"/>
          </a:xfrm>
        </p:spPr>
        <p:txBody>
          <a:bodyPr>
            <a:normAutofit fontScale="90000"/>
          </a:bodyPr>
          <a:lstStyle/>
          <a:p>
            <a:r>
              <a:rPr lang="en-US" sz="7300" dirty="0"/>
              <a:t>CASE STUDIES</a:t>
            </a:r>
            <a:br>
              <a:rPr lang="en-US" dirty="0"/>
            </a:br>
            <a:br>
              <a:rPr lang="en-US" dirty="0"/>
            </a:br>
            <a:r>
              <a:rPr lang="en-US" dirty="0"/>
              <a:t>Fast Company: </a:t>
            </a:r>
            <a:br>
              <a:rPr lang="en-US" dirty="0"/>
            </a:br>
            <a:r>
              <a:rPr lang="en-US" dirty="0"/>
              <a:t>Addepar and ZestFinance</a:t>
            </a:r>
          </a:p>
        </p:txBody>
      </p:sp>
    </p:spTree>
    <p:extLst>
      <p:ext uri="{BB962C8B-B14F-4D97-AF65-F5344CB8AC3E}">
        <p14:creationId xmlns:p14="http://schemas.microsoft.com/office/powerpoint/2010/main" val="183024910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Purpose of Interviewing</a:t>
            </a:r>
          </a:p>
        </p:txBody>
      </p:sp>
      <p:sp>
        <p:nvSpPr>
          <p:cNvPr id="3" name="Text Placeholder 2"/>
          <p:cNvSpPr>
            <a:spLocks noGrp="1"/>
          </p:cNvSpPr>
          <p:nvPr>
            <p:ph type="body" idx="1"/>
          </p:nvPr>
        </p:nvSpPr>
        <p:spPr>
          <a:xfrm>
            <a:off x="1889759" y="1313118"/>
            <a:ext cx="8412482" cy="4918076"/>
          </a:xfrm>
        </p:spPr>
        <p:txBody>
          <a:bodyPr>
            <a:normAutofit/>
          </a:bodyPr>
          <a:lstStyle/>
          <a:p>
            <a:r>
              <a:rPr lang="en-US" sz="3200" dirty="0"/>
              <a:t>To get to know the candidate and see how he/she might fit in.</a:t>
            </a:r>
          </a:p>
          <a:p>
            <a:r>
              <a:rPr lang="en-US" sz="3200" dirty="0"/>
              <a:t>Identify:</a:t>
            </a:r>
          </a:p>
          <a:p>
            <a:pPr lvl="1"/>
            <a:r>
              <a:rPr lang="en-US" sz="2800" dirty="0"/>
              <a:t>What makes this candidate qualified for the position?</a:t>
            </a:r>
          </a:p>
          <a:p>
            <a:pPr lvl="1"/>
            <a:r>
              <a:rPr lang="en-US" sz="2800" dirty="0"/>
              <a:t>What does this candidate bring to this role/team/organization?</a:t>
            </a:r>
          </a:p>
          <a:p>
            <a:pPr lvl="1"/>
            <a:r>
              <a:rPr lang="en-US" sz="2800" dirty="0"/>
              <a:t>What are the gaps?</a:t>
            </a:r>
          </a:p>
          <a:p>
            <a:pPr lvl="1"/>
            <a:r>
              <a:rPr lang="en-US" sz="2800" dirty="0"/>
              <a:t>Do I/we like this person?</a:t>
            </a:r>
          </a:p>
        </p:txBody>
      </p:sp>
    </p:spTree>
    <p:extLst>
      <p:ext uri="{BB962C8B-B14F-4D97-AF65-F5344CB8AC3E}">
        <p14:creationId xmlns:p14="http://schemas.microsoft.com/office/powerpoint/2010/main" val="3392046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759" y="0"/>
            <a:ext cx="8778241" cy="1725616"/>
          </a:xfrm>
        </p:spPr>
        <p:txBody>
          <a:bodyPr>
            <a:normAutofit/>
          </a:bodyPr>
          <a:lstStyle/>
          <a:p>
            <a:r>
              <a:rPr lang="en-US" sz="4000" dirty="0"/>
              <a:t>Stages of Team Development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0392" y="1232690"/>
            <a:ext cx="8236973" cy="4447966"/>
          </a:xfrm>
          <a:prstGeom prst="rect">
            <a:avLst/>
          </a:prstGeom>
        </p:spPr>
      </p:pic>
      <p:sp>
        <p:nvSpPr>
          <p:cNvPr id="5" name="TextBox 4"/>
          <p:cNvSpPr txBox="1"/>
          <p:nvPr/>
        </p:nvSpPr>
        <p:spPr>
          <a:xfrm>
            <a:off x="1922834" y="5748904"/>
            <a:ext cx="874516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atinLnBrk="1" hangingPunct="0"/>
            <a:r>
              <a:rPr lang="en-US" dirty="0">
                <a:solidFill>
                  <a:srgbClr val="242424"/>
                </a:solidFill>
                <a:latin typeface="Roboto Light" panose="02000000000000000000" pitchFamily="2" charset="0"/>
                <a:ea typeface="Roboto Light" panose="02000000000000000000" pitchFamily="2" charset="0"/>
                <a:cs typeface="Roboto Light" panose="02000000000000000000" pitchFamily="2" charset="0"/>
              </a:rPr>
              <a:t>http://blogs.atlassian.com/2013/07/how-atlassian-does-it-3-tips-for-remote-teamwork/</a:t>
            </a:r>
            <a:endParaRPr lang="en-US" dirty="0">
              <a:solidFill>
                <a:srgbClr val="242424"/>
              </a:solidFill>
              <a:latin typeface="Roboto Light" panose="02000000000000000000" pitchFamily="2" charset="0"/>
              <a:ea typeface="Roboto Light" panose="02000000000000000000" pitchFamily="2" charset="0"/>
              <a:cs typeface="Roboto Light" panose="02000000000000000000" pitchFamily="2" charset="0"/>
              <a:sym typeface="Franklin Gothic Book"/>
            </a:endParaRPr>
          </a:p>
        </p:txBody>
      </p:sp>
    </p:spTree>
    <p:extLst>
      <p:ext uri="{BB962C8B-B14F-4D97-AF65-F5344CB8AC3E}">
        <p14:creationId xmlns:p14="http://schemas.microsoft.com/office/powerpoint/2010/main" val="1397516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5 Most Common Interview Styles</a:t>
            </a:r>
          </a:p>
        </p:txBody>
      </p:sp>
      <p:sp>
        <p:nvSpPr>
          <p:cNvPr id="3" name="Text Placeholder 2"/>
          <p:cNvSpPr>
            <a:spLocks noGrp="1"/>
          </p:cNvSpPr>
          <p:nvPr>
            <p:ph type="body" idx="1"/>
          </p:nvPr>
        </p:nvSpPr>
        <p:spPr>
          <a:xfrm>
            <a:off x="1889759" y="1512705"/>
            <a:ext cx="8412482" cy="4918076"/>
          </a:xfrm>
        </p:spPr>
        <p:txBody>
          <a:bodyPr>
            <a:normAutofit/>
          </a:bodyPr>
          <a:lstStyle/>
          <a:p>
            <a:pPr marL="742950" indent="-742950">
              <a:buFont typeface="+mj-lt"/>
              <a:buAutoNum type="arabicPeriod"/>
            </a:pPr>
            <a:r>
              <a:rPr lang="en-US" sz="3200" dirty="0"/>
              <a:t>Case</a:t>
            </a:r>
          </a:p>
          <a:p>
            <a:pPr marL="742950" indent="-742950">
              <a:buFont typeface="+mj-lt"/>
              <a:buAutoNum type="arabicPeriod"/>
            </a:pPr>
            <a:r>
              <a:rPr lang="en-US" sz="3200" dirty="0"/>
              <a:t>Behavioral</a:t>
            </a:r>
          </a:p>
          <a:p>
            <a:pPr marL="742950" indent="-742950">
              <a:buFont typeface="+mj-lt"/>
              <a:buAutoNum type="arabicPeriod"/>
            </a:pPr>
            <a:r>
              <a:rPr lang="en-US" sz="3200" dirty="0"/>
              <a:t>Situational</a:t>
            </a:r>
          </a:p>
          <a:p>
            <a:pPr marL="742950" indent="-742950">
              <a:buFont typeface="+mj-lt"/>
              <a:buAutoNum type="arabicPeriod"/>
            </a:pPr>
            <a:r>
              <a:rPr lang="en-US" sz="3200" dirty="0"/>
              <a:t>Panel</a:t>
            </a:r>
          </a:p>
          <a:p>
            <a:pPr marL="742950" indent="-742950">
              <a:buFont typeface="+mj-lt"/>
              <a:buAutoNum type="arabicPeriod"/>
            </a:pPr>
            <a:r>
              <a:rPr lang="en-US" sz="3200" dirty="0"/>
              <a:t>Presentation</a:t>
            </a:r>
          </a:p>
          <a:p>
            <a:pPr marL="0" indent="0">
              <a:buNone/>
            </a:pPr>
            <a:endParaRPr lang="en-US" sz="3200" dirty="0"/>
          </a:p>
        </p:txBody>
      </p:sp>
    </p:spTree>
    <p:extLst>
      <p:ext uri="{BB962C8B-B14F-4D97-AF65-F5344CB8AC3E}">
        <p14:creationId xmlns:p14="http://schemas.microsoft.com/office/powerpoint/2010/main" val="1639921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How to Plan for an Effective Interview</a:t>
            </a:r>
          </a:p>
        </p:txBody>
      </p:sp>
      <p:sp>
        <p:nvSpPr>
          <p:cNvPr id="3" name="Text Placeholder 2"/>
          <p:cNvSpPr>
            <a:spLocks noGrp="1"/>
          </p:cNvSpPr>
          <p:nvPr>
            <p:ph type="body" idx="1"/>
          </p:nvPr>
        </p:nvSpPr>
        <p:spPr>
          <a:xfrm>
            <a:off x="1889759" y="1634247"/>
            <a:ext cx="8412482" cy="4796534"/>
          </a:xfrm>
        </p:spPr>
        <p:txBody>
          <a:bodyPr>
            <a:normAutofit/>
          </a:bodyPr>
          <a:lstStyle/>
          <a:p>
            <a:r>
              <a:rPr lang="en-US" dirty="0"/>
              <a:t>Pick Interview Style(s)</a:t>
            </a:r>
          </a:p>
          <a:p>
            <a:r>
              <a:rPr lang="en-US" dirty="0"/>
              <a:t>Tell candidate in advance, if appropriate</a:t>
            </a:r>
          </a:p>
          <a:p>
            <a:r>
              <a:rPr lang="en-US" dirty="0"/>
              <a:t>Review candidate application</a:t>
            </a:r>
          </a:p>
          <a:p>
            <a:pPr lvl="1"/>
            <a:r>
              <a:rPr lang="en-US" dirty="0"/>
              <a:t>Highlight what appeals to you</a:t>
            </a:r>
          </a:p>
          <a:p>
            <a:pPr lvl="1"/>
            <a:r>
              <a:rPr lang="en-US" dirty="0"/>
              <a:t>Indicate if you have any questions</a:t>
            </a:r>
          </a:p>
          <a:p>
            <a:r>
              <a:rPr lang="en-US" dirty="0"/>
              <a:t>Review candidate LinkedIn profile</a:t>
            </a:r>
          </a:p>
          <a:p>
            <a:r>
              <a:rPr lang="en-US" dirty="0"/>
              <a:t>Prepare questions in advance</a:t>
            </a:r>
            <a:endParaRPr lang="en-US" sz="3200" dirty="0"/>
          </a:p>
        </p:txBody>
      </p:sp>
    </p:spTree>
    <p:extLst>
      <p:ext uri="{BB962C8B-B14F-4D97-AF65-F5344CB8AC3E}">
        <p14:creationId xmlns:p14="http://schemas.microsoft.com/office/powerpoint/2010/main" val="2788254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Synthesizing Candidate Information</a:t>
            </a:r>
          </a:p>
        </p:txBody>
      </p:sp>
      <p:sp>
        <p:nvSpPr>
          <p:cNvPr id="3" name="Text Placeholder 2"/>
          <p:cNvSpPr>
            <a:spLocks noGrp="1"/>
          </p:cNvSpPr>
          <p:nvPr>
            <p:ph type="body" idx="1"/>
          </p:nvPr>
        </p:nvSpPr>
        <p:spPr>
          <a:xfrm>
            <a:off x="1889759" y="1512705"/>
            <a:ext cx="8412482" cy="4918076"/>
          </a:xfrm>
        </p:spPr>
        <p:txBody>
          <a:bodyPr>
            <a:normAutofit lnSpcReduction="10000"/>
          </a:bodyPr>
          <a:lstStyle/>
          <a:p>
            <a:pPr>
              <a:buFont typeface="Wingdings" panose="05000000000000000000" pitchFamily="2" charset="2"/>
              <a:buChar char="q"/>
            </a:pPr>
            <a:r>
              <a:rPr lang="en-US" sz="3200" dirty="0"/>
              <a:t>Vision, Mission, Values</a:t>
            </a:r>
          </a:p>
          <a:p>
            <a:pPr>
              <a:buFont typeface="Wingdings" panose="05000000000000000000" pitchFamily="2" charset="2"/>
              <a:buChar char="q"/>
            </a:pPr>
            <a:r>
              <a:rPr lang="en-US" sz="3200" dirty="0"/>
              <a:t>Skills</a:t>
            </a:r>
          </a:p>
          <a:p>
            <a:pPr lvl="1">
              <a:buFont typeface="Wingdings" panose="05000000000000000000" pitchFamily="2" charset="2"/>
              <a:buChar char="q"/>
            </a:pPr>
            <a:r>
              <a:rPr lang="en-US" sz="2800" dirty="0"/>
              <a:t>Strengths</a:t>
            </a:r>
          </a:p>
          <a:p>
            <a:pPr lvl="2">
              <a:buFont typeface="Wingdings" panose="05000000000000000000" pitchFamily="2" charset="2"/>
              <a:buChar char="q"/>
            </a:pPr>
            <a:r>
              <a:rPr lang="en-US" sz="3200" dirty="0"/>
              <a:t>____________</a:t>
            </a:r>
          </a:p>
          <a:p>
            <a:pPr lvl="2">
              <a:buFont typeface="Wingdings" panose="05000000000000000000" pitchFamily="2" charset="2"/>
              <a:buChar char="q"/>
            </a:pPr>
            <a:r>
              <a:rPr lang="en-US" sz="3200" dirty="0"/>
              <a:t>____________</a:t>
            </a:r>
          </a:p>
          <a:p>
            <a:pPr lvl="2">
              <a:buFont typeface="Wingdings" panose="05000000000000000000" pitchFamily="2" charset="2"/>
              <a:buChar char="q"/>
            </a:pPr>
            <a:r>
              <a:rPr lang="en-US" sz="3200" dirty="0"/>
              <a:t>____________</a:t>
            </a:r>
          </a:p>
          <a:p>
            <a:pPr lvl="1">
              <a:buFont typeface="Wingdings" panose="05000000000000000000" pitchFamily="2" charset="2"/>
              <a:buChar char="q"/>
            </a:pPr>
            <a:r>
              <a:rPr lang="en-US" sz="2800" dirty="0"/>
              <a:t>Gaps</a:t>
            </a:r>
          </a:p>
          <a:p>
            <a:pPr lvl="2">
              <a:buFont typeface="Wingdings" panose="05000000000000000000" pitchFamily="2" charset="2"/>
              <a:buChar char="q"/>
            </a:pPr>
            <a:r>
              <a:rPr lang="en-US" sz="3200" dirty="0"/>
              <a:t>____________</a:t>
            </a:r>
          </a:p>
          <a:p>
            <a:pPr lvl="2">
              <a:buFont typeface="Wingdings" panose="05000000000000000000" pitchFamily="2" charset="2"/>
              <a:buChar char="q"/>
            </a:pPr>
            <a:r>
              <a:rPr lang="en-US" sz="3200" dirty="0"/>
              <a:t>____________</a:t>
            </a:r>
          </a:p>
          <a:p>
            <a:pPr lvl="2">
              <a:buFont typeface="Wingdings" panose="05000000000000000000" pitchFamily="2" charset="2"/>
              <a:buChar char="q"/>
            </a:pPr>
            <a:r>
              <a:rPr lang="en-US" sz="3200" dirty="0"/>
              <a:t>____________</a:t>
            </a:r>
          </a:p>
        </p:txBody>
      </p:sp>
    </p:spTree>
    <p:extLst>
      <p:ext uri="{BB962C8B-B14F-4D97-AF65-F5344CB8AC3E}">
        <p14:creationId xmlns:p14="http://schemas.microsoft.com/office/powerpoint/2010/main" val="1596357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Synthesizing Candidate Information</a:t>
            </a:r>
          </a:p>
        </p:txBody>
      </p:sp>
      <p:sp>
        <p:nvSpPr>
          <p:cNvPr id="3" name="Text Placeholder 2"/>
          <p:cNvSpPr>
            <a:spLocks noGrp="1"/>
          </p:cNvSpPr>
          <p:nvPr>
            <p:ph type="body" idx="1"/>
          </p:nvPr>
        </p:nvSpPr>
        <p:spPr>
          <a:xfrm>
            <a:off x="1889759" y="1512705"/>
            <a:ext cx="8412482" cy="4918076"/>
          </a:xfrm>
        </p:spPr>
        <p:txBody>
          <a:bodyPr>
            <a:normAutofit/>
          </a:bodyPr>
          <a:lstStyle/>
          <a:p>
            <a:pPr>
              <a:buFont typeface="Wingdings" panose="05000000000000000000" pitchFamily="2" charset="2"/>
              <a:buChar char="q"/>
            </a:pPr>
            <a:r>
              <a:rPr lang="en-US" dirty="0"/>
              <a:t>Behaviors</a:t>
            </a:r>
          </a:p>
          <a:p>
            <a:pPr lvl="1">
              <a:buFont typeface="Wingdings" panose="05000000000000000000" pitchFamily="2" charset="2"/>
              <a:buChar char="q"/>
            </a:pPr>
            <a:r>
              <a:rPr lang="en-US" dirty="0"/>
              <a:t>Strengths</a:t>
            </a:r>
          </a:p>
          <a:p>
            <a:pPr lvl="2">
              <a:buFont typeface="Wingdings" panose="05000000000000000000" pitchFamily="2" charset="2"/>
              <a:buChar char="q"/>
            </a:pPr>
            <a:r>
              <a:rPr lang="en-US" sz="2800" dirty="0"/>
              <a:t>____________</a:t>
            </a:r>
          </a:p>
          <a:p>
            <a:pPr lvl="2">
              <a:buFont typeface="Wingdings" panose="05000000000000000000" pitchFamily="2" charset="2"/>
              <a:buChar char="q"/>
            </a:pPr>
            <a:r>
              <a:rPr lang="en-US" sz="2800" dirty="0"/>
              <a:t>____________</a:t>
            </a:r>
          </a:p>
          <a:p>
            <a:pPr lvl="2">
              <a:buFont typeface="Wingdings" panose="05000000000000000000" pitchFamily="2" charset="2"/>
              <a:buChar char="q"/>
            </a:pPr>
            <a:r>
              <a:rPr lang="en-US" sz="2800" dirty="0"/>
              <a:t>____________</a:t>
            </a:r>
          </a:p>
          <a:p>
            <a:pPr lvl="1">
              <a:buFont typeface="Wingdings" panose="05000000000000000000" pitchFamily="2" charset="2"/>
              <a:buChar char="q"/>
            </a:pPr>
            <a:r>
              <a:rPr lang="en-US" dirty="0"/>
              <a:t>Gaps</a:t>
            </a:r>
          </a:p>
          <a:p>
            <a:pPr lvl="2">
              <a:buFont typeface="Wingdings" panose="05000000000000000000" pitchFamily="2" charset="2"/>
              <a:buChar char="q"/>
            </a:pPr>
            <a:r>
              <a:rPr lang="en-US" sz="2800" dirty="0"/>
              <a:t>____________</a:t>
            </a:r>
          </a:p>
          <a:p>
            <a:pPr lvl="2">
              <a:buFont typeface="Wingdings" panose="05000000000000000000" pitchFamily="2" charset="2"/>
              <a:buChar char="q"/>
            </a:pPr>
            <a:r>
              <a:rPr lang="en-US" sz="2800" dirty="0"/>
              <a:t>____________</a:t>
            </a:r>
          </a:p>
          <a:p>
            <a:pPr lvl="2">
              <a:buFont typeface="Wingdings" panose="05000000000000000000" pitchFamily="2" charset="2"/>
              <a:buChar char="q"/>
            </a:pPr>
            <a:r>
              <a:rPr lang="en-US" sz="2800" dirty="0"/>
              <a:t>____________</a:t>
            </a:r>
          </a:p>
        </p:txBody>
      </p:sp>
    </p:spTree>
    <p:extLst>
      <p:ext uri="{BB962C8B-B14F-4D97-AF65-F5344CB8AC3E}">
        <p14:creationId xmlns:p14="http://schemas.microsoft.com/office/powerpoint/2010/main" val="3533884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Synthesizing Candidate Information </a:t>
            </a:r>
          </a:p>
        </p:txBody>
      </p:sp>
      <p:sp>
        <p:nvSpPr>
          <p:cNvPr id="3" name="Text Placeholder 2"/>
          <p:cNvSpPr>
            <a:spLocks noGrp="1"/>
          </p:cNvSpPr>
          <p:nvPr>
            <p:ph type="body" idx="1"/>
          </p:nvPr>
        </p:nvSpPr>
        <p:spPr>
          <a:xfrm>
            <a:off x="1889759" y="1647617"/>
            <a:ext cx="8412482" cy="4918076"/>
          </a:xfrm>
        </p:spPr>
        <p:txBody>
          <a:bodyPr>
            <a:normAutofit fontScale="92500" lnSpcReduction="10000"/>
          </a:bodyPr>
          <a:lstStyle/>
          <a:p>
            <a:pPr>
              <a:lnSpc>
                <a:spcPct val="110000"/>
              </a:lnSpc>
              <a:buFont typeface="Wingdings" panose="05000000000000000000" pitchFamily="2" charset="2"/>
              <a:buChar char="q"/>
            </a:pPr>
            <a:r>
              <a:rPr lang="en-US" sz="3200" dirty="0"/>
              <a:t>Candidate Goals</a:t>
            </a:r>
          </a:p>
          <a:p>
            <a:pPr lvl="1">
              <a:lnSpc>
                <a:spcPct val="110000"/>
              </a:lnSpc>
              <a:buFont typeface="Wingdings" panose="05000000000000000000" pitchFamily="2" charset="2"/>
              <a:buChar char="q"/>
            </a:pPr>
            <a:r>
              <a:rPr lang="en-US" sz="2800" dirty="0"/>
              <a:t>Align with company and position?</a:t>
            </a:r>
          </a:p>
          <a:p>
            <a:pPr>
              <a:lnSpc>
                <a:spcPct val="110000"/>
              </a:lnSpc>
              <a:buFont typeface="Wingdings" panose="05000000000000000000" pitchFamily="2" charset="2"/>
              <a:buChar char="q"/>
            </a:pPr>
            <a:r>
              <a:rPr lang="en-US" sz="3200" dirty="0"/>
              <a:t>Unique Attributes</a:t>
            </a:r>
          </a:p>
          <a:p>
            <a:pPr lvl="1">
              <a:lnSpc>
                <a:spcPct val="110000"/>
              </a:lnSpc>
              <a:buFont typeface="Wingdings" panose="05000000000000000000" pitchFamily="2" charset="2"/>
              <a:buChar char="q"/>
            </a:pPr>
            <a:r>
              <a:rPr lang="en-US" sz="2800" dirty="0"/>
              <a:t>How will this candidate enhance the team?</a:t>
            </a:r>
          </a:p>
          <a:p>
            <a:pPr lvl="2">
              <a:buFont typeface="Wingdings" panose="05000000000000000000" pitchFamily="2" charset="2"/>
              <a:buChar char="q"/>
            </a:pPr>
            <a:r>
              <a:rPr lang="en-US" sz="2600" dirty="0"/>
              <a:t>____________</a:t>
            </a:r>
          </a:p>
          <a:p>
            <a:pPr lvl="2">
              <a:buFont typeface="Wingdings" panose="05000000000000000000" pitchFamily="2" charset="2"/>
              <a:buChar char="q"/>
            </a:pPr>
            <a:r>
              <a:rPr lang="en-US" sz="2600" dirty="0"/>
              <a:t>____________</a:t>
            </a:r>
          </a:p>
          <a:p>
            <a:pPr lvl="2">
              <a:buFont typeface="Wingdings" panose="05000000000000000000" pitchFamily="2" charset="2"/>
              <a:buChar char="q"/>
            </a:pPr>
            <a:r>
              <a:rPr lang="en-US" sz="2600" dirty="0"/>
              <a:t>____________</a:t>
            </a:r>
          </a:p>
          <a:p>
            <a:pPr>
              <a:buFont typeface="Wingdings" panose="05000000000000000000" pitchFamily="2" charset="2"/>
              <a:buChar char="q"/>
            </a:pPr>
            <a:r>
              <a:rPr lang="en-US" sz="3200" dirty="0"/>
              <a:t>Other</a:t>
            </a:r>
          </a:p>
          <a:p>
            <a:pPr marL="0" indent="0">
              <a:buNone/>
            </a:pPr>
            <a:r>
              <a:rPr lang="en-US" sz="3200" dirty="0"/>
              <a:t>_____________________________________________________________________________________________________________________</a:t>
            </a:r>
          </a:p>
        </p:txBody>
      </p:sp>
    </p:spTree>
    <p:extLst>
      <p:ext uri="{BB962C8B-B14F-4D97-AF65-F5344CB8AC3E}">
        <p14:creationId xmlns:p14="http://schemas.microsoft.com/office/powerpoint/2010/main" val="1279610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Synthesizing Candidate Information </a:t>
            </a:r>
          </a:p>
        </p:txBody>
      </p:sp>
      <p:sp>
        <p:nvSpPr>
          <p:cNvPr id="3" name="Text Placeholder 2"/>
          <p:cNvSpPr>
            <a:spLocks noGrp="1"/>
          </p:cNvSpPr>
          <p:nvPr>
            <p:ph type="body" idx="1"/>
          </p:nvPr>
        </p:nvSpPr>
        <p:spPr>
          <a:xfrm>
            <a:off x="1889759" y="1647617"/>
            <a:ext cx="8412482" cy="4918076"/>
          </a:xfrm>
        </p:spPr>
        <p:txBody>
          <a:bodyPr>
            <a:normAutofit/>
          </a:bodyPr>
          <a:lstStyle/>
          <a:p>
            <a:pPr>
              <a:buFont typeface="Wingdings" panose="05000000000000000000" pitchFamily="2" charset="2"/>
              <a:buChar char="q"/>
            </a:pPr>
            <a:r>
              <a:rPr lang="en-US" sz="3200" dirty="0"/>
              <a:t>Recommend Candidate for Hiring?</a:t>
            </a:r>
          </a:p>
          <a:p>
            <a:pPr lvl="1">
              <a:buFont typeface="Wingdings" panose="05000000000000000000" pitchFamily="2" charset="2"/>
              <a:buChar char="q"/>
            </a:pPr>
            <a:r>
              <a:rPr lang="en-US" sz="2800" dirty="0"/>
              <a:t>Yes</a:t>
            </a:r>
          </a:p>
          <a:p>
            <a:pPr lvl="1">
              <a:buFont typeface="Wingdings" panose="05000000000000000000" pitchFamily="2" charset="2"/>
              <a:buChar char="q"/>
            </a:pPr>
            <a:r>
              <a:rPr lang="en-US" sz="2800" dirty="0"/>
              <a:t>Would like to see other applicants before making a decision</a:t>
            </a:r>
          </a:p>
          <a:p>
            <a:pPr lvl="1">
              <a:buFont typeface="Wingdings" panose="05000000000000000000" pitchFamily="2" charset="2"/>
              <a:buChar char="q"/>
            </a:pPr>
            <a:r>
              <a:rPr lang="en-US" sz="2800" dirty="0"/>
              <a:t>No</a:t>
            </a:r>
          </a:p>
          <a:p>
            <a:pPr>
              <a:buFont typeface="Wingdings" panose="05000000000000000000" pitchFamily="2" charset="2"/>
              <a:buChar char="q"/>
            </a:pPr>
            <a:r>
              <a:rPr lang="en-US" sz="3200" dirty="0"/>
              <a:t>Various Interviewers?</a:t>
            </a:r>
          </a:p>
          <a:p>
            <a:pPr lvl="1">
              <a:buFont typeface="Wingdings" panose="05000000000000000000" pitchFamily="2" charset="2"/>
              <a:buChar char="q"/>
            </a:pPr>
            <a:r>
              <a:rPr lang="en-US" sz="2800" dirty="0"/>
              <a:t>Create a scale </a:t>
            </a:r>
          </a:p>
          <a:p>
            <a:pPr lvl="2">
              <a:buFont typeface="Wingdings" panose="05000000000000000000" pitchFamily="2" charset="2"/>
              <a:buChar char="q"/>
            </a:pPr>
            <a:r>
              <a:rPr lang="en-US" sz="2800" dirty="0"/>
              <a:t>Include key skills and behaviors, and ask each interviewer to rank candidate</a:t>
            </a:r>
          </a:p>
        </p:txBody>
      </p:sp>
    </p:spTree>
    <p:extLst>
      <p:ext uri="{BB962C8B-B14F-4D97-AF65-F5344CB8AC3E}">
        <p14:creationId xmlns:p14="http://schemas.microsoft.com/office/powerpoint/2010/main" val="1928391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Hiring Assessments</a:t>
            </a:r>
          </a:p>
        </p:txBody>
      </p:sp>
      <p:sp>
        <p:nvSpPr>
          <p:cNvPr id="3" name="Text Placeholder 2"/>
          <p:cNvSpPr>
            <a:spLocks noGrp="1"/>
          </p:cNvSpPr>
          <p:nvPr>
            <p:ph type="body" idx="1"/>
          </p:nvPr>
        </p:nvSpPr>
        <p:spPr>
          <a:xfrm>
            <a:off x="1889759" y="1647617"/>
            <a:ext cx="8412482" cy="4918076"/>
          </a:xfrm>
        </p:spPr>
        <p:txBody>
          <a:bodyPr>
            <a:normAutofit/>
          </a:bodyPr>
          <a:lstStyle/>
          <a:p>
            <a:pPr>
              <a:lnSpc>
                <a:spcPct val="100000"/>
              </a:lnSpc>
              <a:buFont typeface="Wingdings" panose="05000000000000000000" pitchFamily="2" charset="2"/>
              <a:buChar char="q"/>
            </a:pPr>
            <a:r>
              <a:rPr lang="en-US" sz="3200" dirty="0"/>
              <a:t>Research based, data-driven analysis</a:t>
            </a:r>
            <a:endParaRPr lang="en-US" dirty="0"/>
          </a:p>
          <a:p>
            <a:pPr>
              <a:lnSpc>
                <a:spcPct val="100000"/>
              </a:lnSpc>
              <a:buFont typeface="Wingdings" panose="05000000000000000000" pitchFamily="2" charset="2"/>
              <a:buChar char="q"/>
            </a:pPr>
            <a:r>
              <a:rPr lang="en-US" sz="3200" dirty="0"/>
              <a:t>Typically given just before an offer is extended</a:t>
            </a:r>
          </a:p>
          <a:p>
            <a:pPr>
              <a:lnSpc>
                <a:spcPct val="100000"/>
              </a:lnSpc>
              <a:buFont typeface="Wingdings" panose="05000000000000000000" pitchFamily="2" charset="2"/>
              <a:buChar char="q"/>
            </a:pPr>
            <a:r>
              <a:rPr lang="en-US" sz="3200" dirty="0"/>
              <a:t>Measures areas you left out</a:t>
            </a:r>
          </a:p>
          <a:p>
            <a:pPr>
              <a:lnSpc>
                <a:spcPct val="100000"/>
              </a:lnSpc>
              <a:buFont typeface="Wingdings" panose="05000000000000000000" pitchFamily="2" charset="2"/>
              <a:buChar char="q"/>
            </a:pPr>
            <a:r>
              <a:rPr lang="en-US" sz="3200" dirty="0"/>
              <a:t>Allows complete picture of strengths and skill gaps</a:t>
            </a:r>
          </a:p>
        </p:txBody>
      </p:sp>
    </p:spTree>
    <p:extLst>
      <p:ext uri="{BB962C8B-B14F-4D97-AF65-F5344CB8AC3E}">
        <p14:creationId xmlns:p14="http://schemas.microsoft.com/office/powerpoint/2010/main" val="2994156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Onboarding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9661" y="1456708"/>
            <a:ext cx="4383153" cy="2570169"/>
          </a:xfrm>
          <a:prstGeom prst="rect">
            <a:avLst/>
          </a:prstGeom>
        </p:spPr>
      </p:pic>
    </p:spTree>
    <p:extLst>
      <p:ext uri="{BB962C8B-B14F-4D97-AF65-F5344CB8AC3E}">
        <p14:creationId xmlns:p14="http://schemas.microsoft.com/office/powerpoint/2010/main" val="3989486675"/>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is Onboarding?</a:t>
            </a:r>
          </a:p>
        </p:txBody>
      </p:sp>
      <p:sp>
        <p:nvSpPr>
          <p:cNvPr id="3" name="Text Placeholder 2"/>
          <p:cNvSpPr>
            <a:spLocks noGrp="1"/>
          </p:cNvSpPr>
          <p:nvPr>
            <p:ph type="body" idx="1"/>
          </p:nvPr>
        </p:nvSpPr>
        <p:spPr>
          <a:xfrm>
            <a:off x="1889759" y="1438479"/>
            <a:ext cx="8412482" cy="4918076"/>
          </a:xfrm>
        </p:spPr>
        <p:txBody>
          <a:bodyPr>
            <a:normAutofit/>
          </a:bodyPr>
          <a:lstStyle/>
          <a:p>
            <a:pPr>
              <a:lnSpc>
                <a:spcPct val="100000"/>
              </a:lnSpc>
            </a:pPr>
            <a:r>
              <a:rPr lang="en-US" sz="3200" dirty="0"/>
              <a:t>Robert Half Definition: the process to help just-hired employees acclimate to a new environment…. goes beyond mere practicality and acknowledges that what new employees learn in their first few weeks has long-term effects on their ability to tackle the challenges of today's faster-paced business environment</a:t>
            </a:r>
          </a:p>
        </p:txBody>
      </p:sp>
    </p:spTree>
    <p:extLst>
      <p:ext uri="{BB962C8B-B14F-4D97-AF65-F5344CB8AC3E}">
        <p14:creationId xmlns:p14="http://schemas.microsoft.com/office/powerpoint/2010/main" val="3196706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Onboarding Includes:</a:t>
            </a:r>
          </a:p>
        </p:txBody>
      </p:sp>
      <p:sp>
        <p:nvSpPr>
          <p:cNvPr id="3" name="Text Placeholder 2"/>
          <p:cNvSpPr>
            <a:spLocks noGrp="1"/>
          </p:cNvSpPr>
          <p:nvPr>
            <p:ph type="body" idx="1"/>
          </p:nvPr>
        </p:nvSpPr>
        <p:spPr>
          <a:xfrm>
            <a:off x="1889759" y="1438479"/>
            <a:ext cx="8412482" cy="4918076"/>
          </a:xfrm>
        </p:spPr>
        <p:txBody>
          <a:bodyPr>
            <a:normAutofit/>
          </a:bodyPr>
          <a:lstStyle/>
          <a:p>
            <a:r>
              <a:rPr lang="en-US" sz="3200" dirty="0"/>
              <a:t>Meet and Greet</a:t>
            </a:r>
          </a:p>
          <a:p>
            <a:r>
              <a:rPr lang="en-US" sz="3200" dirty="0"/>
              <a:t>Orientation (Mission, Vision, Values)</a:t>
            </a:r>
          </a:p>
          <a:p>
            <a:r>
              <a:rPr lang="en-US" sz="3200" dirty="0"/>
              <a:t>Training</a:t>
            </a:r>
          </a:p>
          <a:p>
            <a:r>
              <a:rPr lang="en-US" sz="3200" dirty="0"/>
              <a:t>Mentoring</a:t>
            </a:r>
          </a:p>
          <a:p>
            <a:r>
              <a:rPr lang="en-US" sz="3200" dirty="0"/>
              <a:t>Scheduled Milestones</a:t>
            </a:r>
          </a:p>
        </p:txBody>
      </p:sp>
    </p:spTree>
    <p:extLst>
      <p:ext uri="{BB962C8B-B14F-4D97-AF65-F5344CB8AC3E}">
        <p14:creationId xmlns:p14="http://schemas.microsoft.com/office/powerpoint/2010/main" val="496748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759" y="0"/>
            <a:ext cx="8778241" cy="1725616"/>
          </a:xfrm>
        </p:spPr>
        <p:txBody>
          <a:bodyPr>
            <a:normAutofit/>
          </a:bodyPr>
          <a:lstStyle/>
          <a:p>
            <a:r>
              <a:rPr lang="en-US" sz="4000" dirty="0"/>
              <a:t>5 Traits of the Most Productive Startup Teams from Entrepreneur</a:t>
            </a:r>
          </a:p>
        </p:txBody>
      </p:sp>
      <p:sp>
        <p:nvSpPr>
          <p:cNvPr id="3" name="TextBox 2"/>
          <p:cNvSpPr txBox="1"/>
          <p:nvPr/>
        </p:nvSpPr>
        <p:spPr>
          <a:xfrm>
            <a:off x="2960914" y="1791930"/>
            <a:ext cx="7198268" cy="424731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indent="-457200" latinLnBrk="1" hangingPunct="0">
              <a:lnSpc>
                <a:spcPct val="150000"/>
              </a:lnSpc>
              <a:buFont typeface="+mj-lt"/>
              <a:buAutoNum type="arabicPeriod"/>
            </a:pPr>
            <a:r>
              <a:rPr lang="en-US" sz="3600" dirty="0">
                <a:solidFill>
                  <a:srgbClr val="242424"/>
                </a:solidFill>
                <a:latin typeface="Roboto Light" panose="02000000000000000000" pitchFamily="2" charset="0"/>
                <a:ea typeface="Roboto Light" panose="02000000000000000000" pitchFamily="2" charset="0"/>
                <a:cs typeface="Roboto Light" panose="02000000000000000000" pitchFamily="2" charset="0"/>
                <a:sym typeface="Franklin Gothic Book"/>
              </a:rPr>
              <a:t>Specialized</a:t>
            </a:r>
          </a:p>
          <a:p>
            <a:pPr marL="457200" indent="-457200" latinLnBrk="1" hangingPunct="0">
              <a:lnSpc>
                <a:spcPct val="150000"/>
              </a:lnSpc>
              <a:buFont typeface="+mj-lt"/>
              <a:buAutoNum type="arabicPeriod"/>
            </a:pPr>
            <a:r>
              <a:rPr lang="en-US" sz="3600" dirty="0">
                <a:solidFill>
                  <a:srgbClr val="242424"/>
                </a:solidFill>
                <a:latin typeface="Roboto Light" panose="02000000000000000000" pitchFamily="2" charset="0"/>
                <a:ea typeface="Roboto Light" panose="02000000000000000000" pitchFamily="2" charset="0"/>
                <a:cs typeface="Roboto Light" panose="02000000000000000000" pitchFamily="2" charset="0"/>
              </a:rPr>
              <a:t>Uninterrupted</a:t>
            </a:r>
          </a:p>
          <a:p>
            <a:pPr marL="457200" indent="-457200" latinLnBrk="1" hangingPunct="0">
              <a:lnSpc>
                <a:spcPct val="150000"/>
              </a:lnSpc>
              <a:buFont typeface="+mj-lt"/>
              <a:buAutoNum type="arabicPeriod"/>
            </a:pPr>
            <a:r>
              <a:rPr lang="en-US" sz="3600" dirty="0">
                <a:solidFill>
                  <a:srgbClr val="242424"/>
                </a:solidFill>
                <a:latin typeface="Roboto Light" panose="02000000000000000000" pitchFamily="2" charset="0"/>
                <a:ea typeface="Roboto Light" panose="02000000000000000000" pitchFamily="2" charset="0"/>
                <a:cs typeface="Roboto Light" panose="02000000000000000000" pitchFamily="2" charset="0"/>
                <a:sym typeface="Franklin Gothic Book"/>
              </a:rPr>
              <a:t>Flexible</a:t>
            </a:r>
          </a:p>
          <a:p>
            <a:pPr marL="457200" indent="-457200" latinLnBrk="1" hangingPunct="0">
              <a:lnSpc>
                <a:spcPct val="150000"/>
              </a:lnSpc>
              <a:buFont typeface="+mj-lt"/>
              <a:buAutoNum type="arabicPeriod"/>
            </a:pPr>
            <a:r>
              <a:rPr lang="en-US" sz="3600" dirty="0">
                <a:solidFill>
                  <a:srgbClr val="242424"/>
                </a:solidFill>
                <a:latin typeface="Roboto Light" panose="02000000000000000000" pitchFamily="2" charset="0"/>
                <a:ea typeface="Roboto Light" panose="02000000000000000000" pitchFamily="2" charset="0"/>
                <a:cs typeface="Roboto Light" panose="02000000000000000000" pitchFamily="2" charset="0"/>
              </a:rPr>
              <a:t>Passionate</a:t>
            </a:r>
          </a:p>
          <a:p>
            <a:pPr marL="457200" indent="-457200" latinLnBrk="1" hangingPunct="0">
              <a:lnSpc>
                <a:spcPct val="150000"/>
              </a:lnSpc>
              <a:buFont typeface="+mj-lt"/>
              <a:buAutoNum type="arabicPeriod"/>
            </a:pPr>
            <a:r>
              <a:rPr lang="en-US" sz="3600" dirty="0">
                <a:solidFill>
                  <a:srgbClr val="242424"/>
                </a:solidFill>
                <a:latin typeface="Roboto Light" panose="02000000000000000000" pitchFamily="2" charset="0"/>
                <a:ea typeface="Roboto Light" panose="02000000000000000000" pitchFamily="2" charset="0"/>
                <a:cs typeface="Roboto Light" panose="02000000000000000000" pitchFamily="2" charset="0"/>
                <a:sym typeface="Franklin Gothic Book"/>
              </a:rPr>
              <a:t>Trusting</a:t>
            </a:r>
          </a:p>
        </p:txBody>
      </p:sp>
    </p:spTree>
    <p:extLst>
      <p:ext uri="{BB962C8B-B14F-4D97-AF65-F5344CB8AC3E}">
        <p14:creationId xmlns:p14="http://schemas.microsoft.com/office/powerpoint/2010/main" val="2070980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Team Integration</a:t>
            </a:r>
          </a:p>
        </p:txBody>
      </p:sp>
      <p:sp>
        <p:nvSpPr>
          <p:cNvPr id="3" name="Text Placeholder 2"/>
          <p:cNvSpPr>
            <a:spLocks noGrp="1"/>
          </p:cNvSpPr>
          <p:nvPr>
            <p:ph type="body" idx="1"/>
          </p:nvPr>
        </p:nvSpPr>
        <p:spPr>
          <a:xfrm>
            <a:off x="1889759" y="1327867"/>
            <a:ext cx="8412482" cy="4918076"/>
          </a:xfrm>
        </p:spPr>
        <p:txBody>
          <a:bodyPr>
            <a:normAutofit/>
          </a:bodyPr>
          <a:lstStyle/>
          <a:p>
            <a:pPr>
              <a:lnSpc>
                <a:spcPct val="100000"/>
              </a:lnSpc>
            </a:pPr>
            <a:r>
              <a:rPr lang="en-US" sz="3200" dirty="0"/>
              <a:t>Combination of work focused and fun/relaxed activities</a:t>
            </a:r>
          </a:p>
          <a:p>
            <a:pPr lvl="1">
              <a:lnSpc>
                <a:spcPct val="100000"/>
              </a:lnSpc>
            </a:pPr>
            <a:r>
              <a:rPr lang="en-US" sz="2800" dirty="0"/>
              <a:t>Lunches/Dinners/Happy Hours</a:t>
            </a:r>
          </a:p>
          <a:p>
            <a:pPr lvl="1">
              <a:lnSpc>
                <a:spcPct val="100000"/>
              </a:lnSpc>
            </a:pPr>
            <a:r>
              <a:rPr lang="en-US" sz="2800" dirty="0"/>
              <a:t>Volunteering for an organization that aligns with the mission and values of your startup</a:t>
            </a:r>
          </a:p>
          <a:p>
            <a:pPr lvl="1">
              <a:lnSpc>
                <a:spcPct val="100000"/>
              </a:lnSpc>
            </a:pPr>
            <a:r>
              <a:rPr lang="en-US" sz="2800" dirty="0"/>
              <a:t>No Limits New Initiative Brainstorm </a:t>
            </a:r>
          </a:p>
          <a:p>
            <a:pPr lvl="1">
              <a:lnSpc>
                <a:spcPct val="100000"/>
              </a:lnSpc>
            </a:pPr>
            <a:r>
              <a:rPr lang="en-US" sz="2800" dirty="0"/>
              <a:t>Team-Building Workshop or Retreat</a:t>
            </a:r>
          </a:p>
          <a:p>
            <a:pPr lvl="1">
              <a:lnSpc>
                <a:spcPct val="100000"/>
              </a:lnSpc>
            </a:pPr>
            <a:endParaRPr lang="en-US" sz="2800" dirty="0"/>
          </a:p>
          <a:p>
            <a:pPr lvl="1">
              <a:lnSpc>
                <a:spcPct val="100000"/>
              </a:lnSpc>
            </a:pPr>
            <a:endParaRPr lang="en-US" sz="2800" dirty="0"/>
          </a:p>
          <a:p>
            <a:pPr lvl="1">
              <a:lnSpc>
                <a:spcPct val="100000"/>
              </a:lnSpc>
            </a:pPr>
            <a:endParaRPr lang="en-US" sz="2800" dirty="0"/>
          </a:p>
          <a:p>
            <a:pPr marL="0" indent="0">
              <a:lnSpc>
                <a:spcPct val="100000"/>
              </a:lnSpc>
              <a:buNone/>
            </a:pPr>
            <a:endParaRPr lang="en-US" sz="3200" dirty="0"/>
          </a:p>
        </p:txBody>
      </p:sp>
    </p:spTree>
    <p:extLst>
      <p:ext uri="{BB962C8B-B14F-4D97-AF65-F5344CB8AC3E}">
        <p14:creationId xmlns:p14="http://schemas.microsoft.com/office/powerpoint/2010/main" val="2963423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Team-Building Workshop</a:t>
            </a:r>
          </a:p>
        </p:txBody>
      </p:sp>
      <p:sp>
        <p:nvSpPr>
          <p:cNvPr id="3" name="Text Placeholder 2"/>
          <p:cNvSpPr>
            <a:spLocks noGrp="1"/>
          </p:cNvSpPr>
          <p:nvPr>
            <p:ph type="body" idx="1"/>
          </p:nvPr>
        </p:nvSpPr>
        <p:spPr>
          <a:xfrm>
            <a:off x="1889759" y="1327867"/>
            <a:ext cx="8412482" cy="4918076"/>
          </a:xfrm>
        </p:spPr>
        <p:txBody>
          <a:bodyPr>
            <a:normAutofit/>
          </a:bodyPr>
          <a:lstStyle/>
          <a:p>
            <a:pPr>
              <a:lnSpc>
                <a:spcPct val="100000"/>
              </a:lnSpc>
            </a:pPr>
            <a:r>
              <a:rPr lang="en-US" sz="3200" dirty="0"/>
              <a:t>Myers-Briggs Type Indicator</a:t>
            </a:r>
          </a:p>
          <a:p>
            <a:pPr lvl="1">
              <a:lnSpc>
                <a:spcPct val="100000"/>
              </a:lnSpc>
            </a:pPr>
            <a:r>
              <a:rPr lang="en-US" sz="2800" dirty="0"/>
              <a:t>Measures innate personality</a:t>
            </a:r>
          </a:p>
          <a:p>
            <a:pPr lvl="1">
              <a:lnSpc>
                <a:spcPct val="100000"/>
              </a:lnSpc>
            </a:pPr>
            <a:r>
              <a:rPr lang="en-US" sz="2800" dirty="0"/>
              <a:t>Outlines how each person likes to work</a:t>
            </a:r>
          </a:p>
          <a:p>
            <a:pPr lvl="1">
              <a:lnSpc>
                <a:spcPct val="100000"/>
              </a:lnSpc>
            </a:pPr>
            <a:r>
              <a:rPr lang="en-US" sz="2800" dirty="0"/>
              <a:t>Highlights strengths/blindspots</a:t>
            </a:r>
          </a:p>
          <a:p>
            <a:pPr lvl="1">
              <a:lnSpc>
                <a:spcPct val="100000"/>
              </a:lnSpc>
            </a:pPr>
            <a:r>
              <a:rPr lang="en-US" sz="2800" dirty="0"/>
              <a:t>Creates opportunity upfront to establish a plan for how the team can best work together.</a:t>
            </a:r>
          </a:p>
          <a:p>
            <a:pPr lvl="1">
              <a:lnSpc>
                <a:spcPct val="100000"/>
              </a:lnSpc>
            </a:pPr>
            <a:endParaRPr lang="en-US" sz="2800" dirty="0"/>
          </a:p>
          <a:p>
            <a:pPr lvl="1">
              <a:lnSpc>
                <a:spcPct val="100000"/>
              </a:lnSpc>
            </a:pPr>
            <a:endParaRPr lang="en-US" sz="2800" dirty="0"/>
          </a:p>
          <a:p>
            <a:pPr lvl="1">
              <a:lnSpc>
                <a:spcPct val="100000"/>
              </a:lnSpc>
            </a:pPr>
            <a:endParaRPr lang="en-US" sz="2800" dirty="0"/>
          </a:p>
          <a:p>
            <a:pPr marL="0" indent="0">
              <a:lnSpc>
                <a:spcPct val="100000"/>
              </a:lnSpc>
              <a:buNone/>
            </a:pPr>
            <a:endParaRPr lang="en-US" sz="3200" dirty="0"/>
          </a:p>
        </p:txBody>
      </p:sp>
    </p:spTree>
    <p:extLst>
      <p:ext uri="{BB962C8B-B14F-4D97-AF65-F5344CB8AC3E}">
        <p14:creationId xmlns:p14="http://schemas.microsoft.com/office/powerpoint/2010/main" val="10624077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290754" y="893726"/>
            <a:ext cx="7109703" cy="523280"/>
          </a:xfrm>
        </p:spPr>
        <p:txBody>
          <a:bodyPr>
            <a:normAutofit fontScale="90000"/>
          </a:bodyPr>
          <a:lstStyle/>
          <a:p>
            <a:pPr algn="ctr" eaLnBrk="1" hangingPunct="1"/>
            <a:r>
              <a:rPr lang="en-US" b="1" dirty="0">
                <a:latin typeface="Arial" panose="020B0604020202020204" pitchFamily="34" charset="0"/>
                <a:cs typeface="Arial" panose="020B0604020202020204" pitchFamily="34" charset="0"/>
              </a:rPr>
              <a:t>Work Scenario</a:t>
            </a:r>
          </a:p>
        </p:txBody>
      </p:sp>
      <p:sp>
        <p:nvSpPr>
          <p:cNvPr id="6" name="TextBox 5"/>
          <p:cNvSpPr txBox="1"/>
          <p:nvPr/>
        </p:nvSpPr>
        <p:spPr>
          <a:xfrm>
            <a:off x="2194702" y="1640297"/>
            <a:ext cx="7706382" cy="2160591"/>
          </a:xfrm>
          <a:prstGeom prst="rect">
            <a:avLst/>
          </a:prstGeom>
          <a:noFill/>
        </p:spPr>
        <p:txBody>
          <a:bodyPr wrap="square" rtlCol="0">
            <a:spAutoFit/>
          </a:bodyPr>
          <a:lstStyle/>
          <a:p>
            <a:pPr fontAlgn="base">
              <a:spcBef>
                <a:spcPct val="20000"/>
              </a:spcBef>
              <a:spcAft>
                <a:spcPct val="0"/>
              </a:spcAft>
              <a:buClr>
                <a:srgbClr val="FF6F08"/>
              </a:buClr>
            </a:pPr>
            <a:r>
              <a:rPr lang="en-US" sz="3200" dirty="0">
                <a:solidFill>
                  <a:srgbClr val="000000"/>
                </a:solidFill>
                <a:latin typeface="Arial"/>
                <a:ea typeface="ＭＳ Ｐゴシック"/>
              </a:rPr>
              <a:t>Your team has secured an investor pitch in 6 weeks. </a:t>
            </a:r>
            <a:endParaRPr lang="en-US" sz="1600" dirty="0">
              <a:solidFill>
                <a:srgbClr val="000000"/>
              </a:solidFill>
              <a:latin typeface="Arial"/>
              <a:ea typeface="ＭＳ Ｐゴシック"/>
            </a:endParaRPr>
          </a:p>
          <a:p>
            <a:pPr fontAlgn="base">
              <a:spcBef>
                <a:spcPct val="20000"/>
              </a:spcBef>
              <a:spcAft>
                <a:spcPct val="0"/>
              </a:spcAft>
              <a:buClr>
                <a:srgbClr val="FF6F08"/>
              </a:buClr>
            </a:pPr>
            <a:r>
              <a:rPr lang="en-US" sz="3200" dirty="0">
                <a:solidFill>
                  <a:srgbClr val="000000"/>
                </a:solidFill>
                <a:latin typeface="Arial"/>
                <a:ea typeface="ＭＳ Ｐゴシック"/>
              </a:rPr>
              <a:t>How do you go about planning for the pitch? </a:t>
            </a:r>
          </a:p>
        </p:txBody>
      </p:sp>
    </p:spTree>
    <p:extLst>
      <p:ext uri="{BB962C8B-B14F-4D97-AF65-F5344CB8AC3E}">
        <p14:creationId xmlns:p14="http://schemas.microsoft.com/office/powerpoint/2010/main" val="12860398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Know When to Outsource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2781" y="1242175"/>
            <a:ext cx="4116912" cy="3114074"/>
          </a:xfrm>
          <a:prstGeom prst="rect">
            <a:avLst/>
          </a:prstGeom>
        </p:spPr>
      </p:pic>
    </p:spTree>
    <p:extLst>
      <p:ext uri="{BB962C8B-B14F-4D97-AF65-F5344CB8AC3E}">
        <p14:creationId xmlns:p14="http://schemas.microsoft.com/office/powerpoint/2010/main" val="1501124848"/>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759" y="0"/>
            <a:ext cx="8778241" cy="1725616"/>
          </a:xfrm>
        </p:spPr>
        <p:txBody>
          <a:bodyPr>
            <a:normAutofit/>
          </a:bodyPr>
          <a:lstStyle/>
          <a:p>
            <a:r>
              <a:rPr lang="en-US" dirty="0"/>
              <a:t>Outsourcing, when possible</a:t>
            </a:r>
          </a:p>
        </p:txBody>
      </p:sp>
      <p:sp>
        <p:nvSpPr>
          <p:cNvPr id="3" name="TextBox 2"/>
          <p:cNvSpPr txBox="1"/>
          <p:nvPr/>
        </p:nvSpPr>
        <p:spPr>
          <a:xfrm>
            <a:off x="1889758" y="1548581"/>
            <a:ext cx="8465574" cy="206210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571500" indent="-571500" latinLnBrk="1" hangingPunct="0">
              <a:buFont typeface="Arial" panose="020B0604020202020204" pitchFamily="34" charset="0"/>
              <a:buChar char="•"/>
            </a:pPr>
            <a:r>
              <a:rPr lang="en-US" sz="3200" dirty="0">
                <a:solidFill>
                  <a:srgbClr val="242424"/>
                </a:solidFill>
                <a:latin typeface="Arial" panose="020B0604020202020204" pitchFamily="34" charset="0"/>
                <a:ea typeface="Roboto Light" panose="02000000000000000000" pitchFamily="2" charset="0"/>
                <a:cs typeface="Arial" panose="020B0604020202020204" pitchFamily="34" charset="0"/>
                <a:sym typeface="Franklin Gothic Book"/>
              </a:rPr>
              <a:t>Startups have to do a lot of the initial work, but not everything</a:t>
            </a:r>
          </a:p>
          <a:p>
            <a:pPr latinLnBrk="1" hangingPunct="0">
              <a:buFont typeface="Arial" pitchFamily="34" charset="0"/>
              <a:buChar char="•"/>
            </a:pPr>
            <a:endParaRPr lang="en-US" sz="3200" dirty="0">
              <a:solidFill>
                <a:srgbClr val="242424"/>
              </a:solidFill>
              <a:latin typeface="Arial" panose="020B0604020202020204" pitchFamily="34" charset="0"/>
              <a:ea typeface="Roboto Light" panose="02000000000000000000" pitchFamily="2" charset="0"/>
              <a:cs typeface="Arial" panose="020B0604020202020204" pitchFamily="34" charset="0"/>
              <a:sym typeface="Franklin Gothic Book"/>
            </a:endParaRPr>
          </a:p>
          <a:p>
            <a:pPr marL="571500" indent="-571500" latinLnBrk="1" hangingPunct="0">
              <a:buFont typeface="Arial" panose="020B0604020202020204" pitchFamily="34" charset="0"/>
              <a:buChar char="•"/>
            </a:pPr>
            <a:r>
              <a:rPr lang="en-US" sz="3200" dirty="0">
                <a:solidFill>
                  <a:srgbClr val="242424"/>
                </a:solidFill>
                <a:latin typeface="Arial" panose="020B0604020202020204" pitchFamily="34" charset="0"/>
                <a:ea typeface="Roboto Light" panose="02000000000000000000" pitchFamily="2" charset="0"/>
                <a:cs typeface="Arial" panose="020B0604020202020204" pitchFamily="34" charset="0"/>
              </a:rPr>
              <a:t>10,000 hour rule for expert status</a:t>
            </a:r>
          </a:p>
        </p:txBody>
      </p:sp>
    </p:spTree>
    <p:extLst>
      <p:ext uri="{BB962C8B-B14F-4D97-AF65-F5344CB8AC3E}">
        <p14:creationId xmlns:p14="http://schemas.microsoft.com/office/powerpoint/2010/main" val="38445073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759" y="471948"/>
            <a:ext cx="8778241" cy="1253668"/>
          </a:xfrm>
        </p:spPr>
        <p:txBody>
          <a:bodyPr>
            <a:normAutofit/>
          </a:bodyPr>
          <a:lstStyle/>
          <a:p>
            <a:r>
              <a:rPr lang="en-US" sz="4000" dirty="0"/>
              <a:t>Know When to Outsource</a:t>
            </a:r>
          </a:p>
        </p:txBody>
      </p:sp>
      <p:sp>
        <p:nvSpPr>
          <p:cNvPr id="3" name="TextBox 2"/>
          <p:cNvSpPr txBox="1"/>
          <p:nvPr/>
        </p:nvSpPr>
        <p:spPr>
          <a:xfrm>
            <a:off x="2143433" y="1725617"/>
            <a:ext cx="8163233" cy="18004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571500" indent="-571500" latinLnBrk="1" hangingPunct="0">
              <a:spcAft>
                <a:spcPts val="600"/>
              </a:spcAft>
              <a:buFont typeface="Arial" panose="020B0604020202020204" pitchFamily="34" charset="0"/>
              <a:buChar char="•"/>
            </a:pPr>
            <a:r>
              <a:rPr lang="en-US" sz="3200" dirty="0">
                <a:solidFill>
                  <a:srgbClr val="242424"/>
                </a:solidFill>
                <a:latin typeface="Arial" panose="020B0604020202020204" pitchFamily="34" charset="0"/>
                <a:ea typeface="Roboto Light" panose="02000000000000000000" pitchFamily="2" charset="0"/>
                <a:cs typeface="Arial" panose="020B0604020202020204" pitchFamily="34" charset="0"/>
                <a:sym typeface="Franklin Gothic Book"/>
              </a:rPr>
              <a:t>Mentors/Advisors</a:t>
            </a:r>
          </a:p>
          <a:p>
            <a:pPr marL="571500" indent="-571500" latinLnBrk="1" hangingPunct="0">
              <a:spcAft>
                <a:spcPts val="600"/>
              </a:spcAft>
              <a:buFont typeface="Arial" panose="020B0604020202020204" pitchFamily="34" charset="0"/>
              <a:buChar char="•"/>
            </a:pPr>
            <a:r>
              <a:rPr lang="en-US" sz="3200" dirty="0">
                <a:solidFill>
                  <a:srgbClr val="242424"/>
                </a:solidFill>
                <a:latin typeface="Arial" panose="020B0604020202020204" pitchFamily="34" charset="0"/>
                <a:ea typeface="Roboto Light" panose="02000000000000000000" pitchFamily="2" charset="0"/>
                <a:cs typeface="Arial" panose="020B0604020202020204" pitchFamily="34" charset="0"/>
              </a:rPr>
              <a:t>Startup Support Organizations</a:t>
            </a:r>
          </a:p>
          <a:p>
            <a:pPr marL="571500" indent="-571500" latinLnBrk="1" hangingPunct="0">
              <a:spcAft>
                <a:spcPts val="600"/>
              </a:spcAft>
              <a:buFont typeface="Arial" panose="020B0604020202020204" pitchFamily="34" charset="0"/>
              <a:buChar char="•"/>
            </a:pPr>
            <a:r>
              <a:rPr lang="en-US" sz="3200" dirty="0">
                <a:solidFill>
                  <a:srgbClr val="242424"/>
                </a:solidFill>
                <a:latin typeface="Arial" panose="020B0604020202020204" pitchFamily="34" charset="0"/>
                <a:ea typeface="Roboto Light" panose="02000000000000000000" pitchFamily="2" charset="0"/>
                <a:cs typeface="Arial" panose="020B0604020202020204" pitchFamily="34" charset="0"/>
                <a:sym typeface="Franklin Gothic Book"/>
              </a:rPr>
              <a:t>Products and Services</a:t>
            </a:r>
          </a:p>
        </p:txBody>
      </p:sp>
    </p:spTree>
    <p:extLst>
      <p:ext uri="{BB962C8B-B14F-4D97-AF65-F5344CB8AC3E}">
        <p14:creationId xmlns:p14="http://schemas.microsoft.com/office/powerpoint/2010/main" val="34836113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br>
              <a:rPr lang="en-US" dirty="0"/>
            </a:br>
            <a:endParaRPr lang="en-US" dirty="0"/>
          </a:p>
        </p:txBody>
      </p:sp>
      <p:sp>
        <p:nvSpPr>
          <p:cNvPr id="3" name="Subtitle 2"/>
          <p:cNvSpPr>
            <a:spLocks noGrp="1"/>
          </p:cNvSpPr>
          <p:nvPr>
            <p:ph type="subTitle" idx="1"/>
          </p:nvPr>
        </p:nvSpPr>
        <p:spPr/>
        <p:txBody>
          <a:bodyPr/>
          <a:lstStyle/>
          <a:p>
            <a:endParaRPr lang="en-US" dirty="0"/>
          </a:p>
          <a:p>
            <a:r>
              <a:rPr lang="en-US" dirty="0"/>
              <a:t>WilbanksConsulting.com  </a:t>
            </a:r>
          </a:p>
          <a:p>
            <a:r>
              <a:rPr lang="en-US" dirty="0">
                <a:hlinkClick r:id="rId2"/>
              </a:rPr>
              <a:t>Holly@WilbanksConsulting.com</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1107" y="3124198"/>
            <a:ext cx="609604" cy="60960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6324" y="3124198"/>
            <a:ext cx="609604" cy="60960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4751" y="3124198"/>
            <a:ext cx="609604" cy="60960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3715" y="3124198"/>
            <a:ext cx="609604" cy="609604"/>
          </a:xfrm>
          <a:prstGeom prst="rect">
            <a:avLst/>
          </a:prstGeom>
        </p:spPr>
      </p:pic>
    </p:spTree>
    <p:extLst>
      <p:ext uri="{BB962C8B-B14F-4D97-AF65-F5344CB8AC3E}">
        <p14:creationId xmlns:p14="http://schemas.microsoft.com/office/powerpoint/2010/main" val="3103062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Diverse Teams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2581" y="1251788"/>
            <a:ext cx="2846838" cy="2420117"/>
          </a:xfrm>
          <a:prstGeom prst="rect">
            <a:avLst/>
          </a:prstGeom>
        </p:spPr>
      </p:pic>
    </p:spTree>
    <p:extLst>
      <p:ext uri="{BB962C8B-B14F-4D97-AF65-F5344CB8AC3E}">
        <p14:creationId xmlns:p14="http://schemas.microsoft.com/office/powerpoint/2010/main" val="171308011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Do Diverse Teams Look Like?</a:t>
            </a:r>
          </a:p>
        </p:txBody>
      </p:sp>
      <p:sp>
        <p:nvSpPr>
          <p:cNvPr id="3" name="Text Placeholder 2"/>
          <p:cNvSpPr>
            <a:spLocks noGrp="1"/>
          </p:cNvSpPr>
          <p:nvPr>
            <p:ph type="body" idx="1"/>
          </p:nvPr>
        </p:nvSpPr>
        <p:spPr>
          <a:xfrm>
            <a:off x="2213429" y="1468877"/>
            <a:ext cx="8088812" cy="4791813"/>
          </a:xfrm>
        </p:spPr>
        <p:txBody>
          <a:bodyPr>
            <a:normAutofit/>
          </a:bodyPr>
          <a:lstStyle/>
          <a:p>
            <a:r>
              <a:rPr lang="en-US" dirty="0"/>
              <a:t>Gender </a:t>
            </a:r>
          </a:p>
          <a:p>
            <a:r>
              <a:rPr lang="en-US" dirty="0"/>
              <a:t>Race</a:t>
            </a:r>
          </a:p>
          <a:p>
            <a:r>
              <a:rPr lang="en-US" dirty="0"/>
              <a:t>Ethnicity </a:t>
            </a:r>
          </a:p>
          <a:p>
            <a:r>
              <a:rPr lang="en-US" dirty="0"/>
              <a:t>Sexual Orientation</a:t>
            </a:r>
          </a:p>
          <a:p>
            <a:r>
              <a:rPr lang="en-US" dirty="0"/>
              <a:t>Disabilities</a:t>
            </a:r>
          </a:p>
          <a:p>
            <a:r>
              <a:rPr lang="en-US" dirty="0"/>
              <a:t>Generational</a:t>
            </a:r>
          </a:p>
          <a:p>
            <a:r>
              <a:rPr lang="en-US" dirty="0"/>
              <a:t>Geographic</a:t>
            </a:r>
          </a:p>
          <a:p>
            <a:r>
              <a:rPr lang="en-US" dirty="0"/>
              <a:t>Experience</a:t>
            </a:r>
          </a:p>
          <a:p>
            <a:endParaRPr lang="en-US" sz="3200" dirty="0"/>
          </a:p>
        </p:txBody>
      </p:sp>
    </p:spTree>
    <p:extLst>
      <p:ext uri="{BB962C8B-B14F-4D97-AF65-F5344CB8AC3E}">
        <p14:creationId xmlns:p14="http://schemas.microsoft.com/office/powerpoint/2010/main" val="1957961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759" y="0"/>
            <a:ext cx="8490647" cy="1725616"/>
          </a:xfrm>
        </p:spPr>
        <p:txBody>
          <a:bodyPr>
            <a:normAutofit/>
          </a:bodyPr>
          <a:lstStyle/>
          <a:p>
            <a:r>
              <a:rPr lang="en-US" sz="4000" dirty="0"/>
              <a:t>Skills and Behaviors Represented</a:t>
            </a:r>
          </a:p>
        </p:txBody>
      </p:sp>
      <p:sp>
        <p:nvSpPr>
          <p:cNvPr id="3" name="Text Placeholder 2"/>
          <p:cNvSpPr>
            <a:spLocks noGrp="1"/>
          </p:cNvSpPr>
          <p:nvPr>
            <p:ph type="body" idx="1"/>
          </p:nvPr>
        </p:nvSpPr>
        <p:spPr>
          <a:xfrm>
            <a:off x="2198913" y="1342614"/>
            <a:ext cx="8103327" cy="4918076"/>
          </a:xfrm>
        </p:spPr>
        <p:txBody>
          <a:bodyPr>
            <a:noAutofit/>
          </a:bodyPr>
          <a:lstStyle/>
          <a:p>
            <a:pPr>
              <a:lnSpc>
                <a:spcPct val="100000"/>
              </a:lnSpc>
              <a:spcAft>
                <a:spcPts val="600"/>
              </a:spcAft>
            </a:pPr>
            <a:r>
              <a:rPr lang="en-US" dirty="0"/>
              <a:t>Good Listeners: ensuring that everyone is heard; </a:t>
            </a:r>
          </a:p>
          <a:p>
            <a:pPr>
              <a:lnSpc>
                <a:spcPct val="100000"/>
              </a:lnSpc>
              <a:spcAft>
                <a:spcPts val="600"/>
              </a:spcAft>
            </a:pPr>
            <a:r>
              <a:rPr lang="en-US" dirty="0"/>
              <a:t>Open-Minded: making it safe to propose novel ideas; </a:t>
            </a:r>
          </a:p>
          <a:p>
            <a:pPr>
              <a:lnSpc>
                <a:spcPct val="100000"/>
              </a:lnSpc>
              <a:spcAft>
                <a:spcPts val="600"/>
              </a:spcAft>
            </a:pPr>
            <a:r>
              <a:rPr lang="en-US" dirty="0"/>
              <a:t>Collaborative: giving team members decision-making authority; </a:t>
            </a:r>
          </a:p>
          <a:p>
            <a:pPr>
              <a:lnSpc>
                <a:spcPct val="100000"/>
              </a:lnSpc>
              <a:spcAft>
                <a:spcPts val="600"/>
              </a:spcAft>
            </a:pPr>
            <a:r>
              <a:rPr lang="en-US" dirty="0"/>
              <a:t>Inclusive: sharing credit for success;</a:t>
            </a:r>
          </a:p>
          <a:p>
            <a:pPr>
              <a:lnSpc>
                <a:spcPct val="100000"/>
              </a:lnSpc>
              <a:spcAft>
                <a:spcPts val="600"/>
              </a:spcAft>
            </a:pPr>
            <a:r>
              <a:rPr lang="en-US" dirty="0"/>
              <a:t>Good Communication: giving actionable feedback; and implementing feedback from the team.</a:t>
            </a:r>
          </a:p>
        </p:txBody>
      </p:sp>
    </p:spTree>
    <p:extLst>
      <p:ext uri="{BB962C8B-B14F-4D97-AF65-F5344CB8AC3E}">
        <p14:creationId xmlns:p14="http://schemas.microsoft.com/office/powerpoint/2010/main" val="1621294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Benefits of Diversity</a:t>
            </a:r>
          </a:p>
        </p:txBody>
      </p:sp>
      <p:sp>
        <p:nvSpPr>
          <p:cNvPr id="3" name="Text Placeholder 2"/>
          <p:cNvSpPr>
            <a:spLocks noGrp="1"/>
          </p:cNvSpPr>
          <p:nvPr>
            <p:ph type="body" idx="1"/>
          </p:nvPr>
        </p:nvSpPr>
        <p:spPr>
          <a:xfrm>
            <a:off x="1889759" y="1342614"/>
            <a:ext cx="8412482" cy="4918076"/>
          </a:xfrm>
        </p:spPr>
        <p:txBody>
          <a:bodyPr>
            <a:noAutofit/>
          </a:bodyPr>
          <a:lstStyle/>
          <a:p>
            <a:pPr marL="0" indent="0">
              <a:buNone/>
            </a:pPr>
            <a:r>
              <a:rPr lang="en-US" dirty="0"/>
              <a:t>Financial Results</a:t>
            </a:r>
          </a:p>
          <a:p>
            <a:pPr lvl="1"/>
            <a:r>
              <a:rPr lang="en-US" dirty="0"/>
              <a:t>According to McKinsey:</a:t>
            </a:r>
          </a:p>
          <a:p>
            <a:pPr lvl="2"/>
            <a:r>
              <a:rPr lang="en-US" sz="2400" dirty="0"/>
              <a:t>Gender diverse organizations are 15% more likely to outperform</a:t>
            </a:r>
          </a:p>
          <a:p>
            <a:pPr lvl="2"/>
            <a:r>
              <a:rPr lang="en-US" sz="2400" dirty="0"/>
              <a:t>Ethnically diverse companies are 35% more likely to outperform</a:t>
            </a:r>
          </a:p>
          <a:p>
            <a:pPr marL="0" indent="0">
              <a:buNone/>
            </a:pPr>
            <a:r>
              <a:rPr lang="en-US" dirty="0"/>
              <a:t>Innovation</a:t>
            </a:r>
          </a:p>
          <a:p>
            <a:pPr lvl="1"/>
            <a:r>
              <a:rPr lang="en-US" dirty="0"/>
              <a:t>HBR Study:</a:t>
            </a:r>
          </a:p>
          <a:p>
            <a:pPr lvl="2"/>
            <a:r>
              <a:rPr lang="en-US" sz="2400" dirty="0"/>
              <a:t>Companies with 2-D diversity out-innovate and out-perform others</a:t>
            </a:r>
          </a:p>
          <a:p>
            <a:endParaRPr lang="en-US" dirty="0"/>
          </a:p>
          <a:p>
            <a:endParaRPr lang="en-US" dirty="0"/>
          </a:p>
          <a:p>
            <a:endParaRPr lang="en-US" dirty="0"/>
          </a:p>
        </p:txBody>
      </p:sp>
    </p:spTree>
    <p:extLst>
      <p:ext uri="{BB962C8B-B14F-4D97-AF65-F5344CB8AC3E}">
        <p14:creationId xmlns:p14="http://schemas.microsoft.com/office/powerpoint/2010/main" val="2731831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759" y="1"/>
            <a:ext cx="8412482" cy="1489587"/>
          </a:xfrm>
        </p:spPr>
        <p:txBody>
          <a:bodyPr>
            <a:normAutofit/>
          </a:bodyPr>
          <a:lstStyle/>
          <a:p>
            <a:r>
              <a:rPr lang="en-US" sz="4000" dirty="0"/>
              <a:t>Benefits of Diversity</a:t>
            </a:r>
          </a:p>
        </p:txBody>
      </p:sp>
      <p:sp>
        <p:nvSpPr>
          <p:cNvPr id="3" name="Text Placeholder 2"/>
          <p:cNvSpPr>
            <a:spLocks noGrp="1"/>
          </p:cNvSpPr>
          <p:nvPr>
            <p:ph type="body" idx="1"/>
          </p:nvPr>
        </p:nvSpPr>
        <p:spPr>
          <a:xfrm>
            <a:off x="1889759" y="1179872"/>
            <a:ext cx="8412482" cy="5080819"/>
          </a:xfrm>
        </p:spPr>
        <p:txBody>
          <a:bodyPr>
            <a:noAutofit/>
          </a:bodyPr>
          <a:lstStyle/>
          <a:p>
            <a:pPr marL="0" indent="0">
              <a:spcBef>
                <a:spcPts val="600"/>
              </a:spcBef>
              <a:buNone/>
            </a:pPr>
            <a:r>
              <a:rPr lang="en-US" sz="2400" dirty="0"/>
              <a:t>Retention</a:t>
            </a:r>
          </a:p>
          <a:p>
            <a:pPr lvl="1">
              <a:spcBef>
                <a:spcPts val="600"/>
              </a:spcBef>
            </a:pPr>
            <a:r>
              <a:rPr lang="en-US" dirty="0"/>
              <a:t>Various Sources</a:t>
            </a:r>
          </a:p>
          <a:p>
            <a:pPr lvl="2">
              <a:spcBef>
                <a:spcPts val="600"/>
              </a:spcBef>
            </a:pPr>
            <a:r>
              <a:rPr lang="en-US" sz="2400" dirty="0"/>
              <a:t>Feeling included and appreciated increases loyalty and feeling of belonging.</a:t>
            </a:r>
          </a:p>
          <a:p>
            <a:pPr marL="0" indent="0">
              <a:spcBef>
                <a:spcPts val="600"/>
              </a:spcBef>
              <a:buNone/>
            </a:pPr>
            <a:r>
              <a:rPr lang="en-US" sz="2400" dirty="0"/>
              <a:t>Increase Quality</a:t>
            </a:r>
          </a:p>
          <a:p>
            <a:pPr lvl="1">
              <a:spcBef>
                <a:spcPts val="600"/>
              </a:spcBef>
            </a:pPr>
            <a:r>
              <a:rPr lang="en-US" dirty="0"/>
              <a:t>NPR Study “Does Diversity On Research Team Improve Quality Of Science?”:</a:t>
            </a:r>
          </a:p>
          <a:p>
            <a:pPr lvl="2">
              <a:spcBef>
                <a:spcPts val="600"/>
              </a:spcBef>
            </a:pPr>
            <a:r>
              <a:rPr lang="en-US" sz="2400" dirty="0"/>
              <a:t>Papers written by multicultural teams were cited in other research more often than those written by homogenous groups.</a:t>
            </a:r>
          </a:p>
          <a:p>
            <a:pPr lvl="2">
              <a:spcBef>
                <a:spcPts val="600"/>
              </a:spcBef>
            </a:pPr>
            <a:r>
              <a:rPr lang="en-US" sz="2400" dirty="0"/>
              <a:t>Groups with members from geographic areas--perhaps three cities in the same country--also created better papers than those with members from the same place.</a:t>
            </a:r>
          </a:p>
          <a:p>
            <a:endParaRPr lang="en-US" sz="1800" dirty="0"/>
          </a:p>
        </p:txBody>
      </p:sp>
    </p:spTree>
    <p:extLst>
      <p:ext uri="{BB962C8B-B14F-4D97-AF65-F5344CB8AC3E}">
        <p14:creationId xmlns:p14="http://schemas.microsoft.com/office/powerpoint/2010/main" val="642346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TotalTime>
  <Words>1372</Words>
  <Application>Microsoft Office PowerPoint</Application>
  <PresentationFormat>Widescreen</PresentationFormat>
  <Paragraphs>242</Paragraphs>
  <Slides>46</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ＭＳ Ｐゴシック</vt:lpstr>
      <vt:lpstr>Arial</vt:lpstr>
      <vt:lpstr>Calibri</vt:lpstr>
      <vt:lpstr>Calibri Light</vt:lpstr>
      <vt:lpstr>Franklin Gothic Book</vt:lpstr>
      <vt:lpstr>Roboto Light</vt:lpstr>
      <vt:lpstr>Wingdings</vt:lpstr>
      <vt:lpstr>Office Theme</vt:lpstr>
      <vt:lpstr>   Forming a Diverse and Cohesive Startup Team</vt:lpstr>
      <vt:lpstr>PowerPoint Presentation</vt:lpstr>
      <vt:lpstr>Stages of Team Development</vt:lpstr>
      <vt:lpstr>5 Traits of the Most Productive Startup Teams from Entrepreneur</vt:lpstr>
      <vt:lpstr>Diverse Teams</vt:lpstr>
      <vt:lpstr>What Do Diverse Teams Look Like?</vt:lpstr>
      <vt:lpstr>Skills and Behaviors Represented</vt:lpstr>
      <vt:lpstr>Benefits of Diversity</vt:lpstr>
      <vt:lpstr>Benefits of Diversity</vt:lpstr>
      <vt:lpstr>Diversity and inclusion is not  an HR strategy;  it is a business strategy.</vt:lpstr>
      <vt:lpstr>Cohesive Teams</vt:lpstr>
      <vt:lpstr>What Do They Look Like?</vt:lpstr>
      <vt:lpstr>Skills and Behaviors Represented?</vt:lpstr>
      <vt:lpstr>Benefits of Cohesive Teams</vt:lpstr>
      <vt:lpstr>Benefits of Cohesive Teams</vt:lpstr>
      <vt:lpstr>Benefits of Cohesive Teams</vt:lpstr>
      <vt:lpstr>ACTIVITY (6 min)  In a group, share stories of how diversity and cohesion (or lack thereof) has positively or negatively affected a team dynamic you’ve experienced.</vt:lpstr>
      <vt:lpstr>VOLUNTEER  (4 min)  Share your story.</vt:lpstr>
      <vt:lpstr>CASE STUDY  Fast Company Lever.</vt:lpstr>
      <vt:lpstr> Best Practices for Identifying Team Members</vt:lpstr>
      <vt:lpstr>Vision, Mission, Values</vt:lpstr>
      <vt:lpstr>Creating an Effective Position Description: Managing Expectations</vt:lpstr>
      <vt:lpstr>Best practices for position descriptions: Sections to include</vt:lpstr>
      <vt:lpstr>Best practices for position descriptions: Sections to include</vt:lpstr>
      <vt:lpstr>Best practices for position descriptions: Keep writing crisp and clear</vt:lpstr>
      <vt:lpstr>Best practices for position descriptions: Keep writing crisp and clear (continued)</vt:lpstr>
      <vt:lpstr>Example: NeoSensory</vt:lpstr>
      <vt:lpstr>CASE STUDIES  Fast Company:  Addepar and ZestFinance</vt:lpstr>
      <vt:lpstr>Purpose of Interviewing</vt:lpstr>
      <vt:lpstr>5 Most Common Interview Styles</vt:lpstr>
      <vt:lpstr>How to Plan for an Effective Interview</vt:lpstr>
      <vt:lpstr>Synthesizing Candidate Information</vt:lpstr>
      <vt:lpstr>Synthesizing Candidate Information</vt:lpstr>
      <vt:lpstr>Synthesizing Candidate Information </vt:lpstr>
      <vt:lpstr>Synthesizing Candidate Information </vt:lpstr>
      <vt:lpstr>Hiring Assessments</vt:lpstr>
      <vt:lpstr>Onboarding</vt:lpstr>
      <vt:lpstr>What is Onboarding?</vt:lpstr>
      <vt:lpstr>Onboarding Includes:</vt:lpstr>
      <vt:lpstr>Team Integration</vt:lpstr>
      <vt:lpstr>Team-Building Workshop</vt:lpstr>
      <vt:lpstr>Work Scenario</vt:lpstr>
      <vt:lpstr>Know When to Outsource</vt:lpstr>
      <vt:lpstr>Outsourcing, when possible</vt:lpstr>
      <vt:lpstr>Know When to Outsource</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Wilbanks</dc:creator>
  <cp:lastModifiedBy>Holly Wilbanks</cp:lastModifiedBy>
  <cp:revision>73</cp:revision>
  <dcterms:created xsi:type="dcterms:W3CDTF">2016-01-09T15:08:12Z</dcterms:created>
  <dcterms:modified xsi:type="dcterms:W3CDTF">2016-08-05T12:02:19Z</dcterms:modified>
</cp:coreProperties>
</file>