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256" r:id="rId3"/>
    <p:sldId id="480" r:id="rId4"/>
    <p:sldId id="2615" r:id="rId5"/>
    <p:sldId id="2621" r:id="rId6"/>
    <p:sldId id="2616" r:id="rId7"/>
    <p:sldId id="2511" r:id="rId8"/>
    <p:sldId id="2434" r:id="rId9"/>
    <p:sldId id="2330" r:id="rId10"/>
    <p:sldId id="2618" r:id="rId11"/>
    <p:sldId id="2619" r:id="rId12"/>
    <p:sldId id="2620" r:id="rId13"/>
    <p:sldId id="2617" r:id="rId14"/>
    <p:sldId id="2336" r:id="rId15"/>
    <p:sldId id="2301" r:id="rId16"/>
    <p:sldId id="2189" r:id="rId17"/>
    <p:sldId id="2635" r:id="rId18"/>
    <p:sldId id="2627" r:id="rId19"/>
    <p:sldId id="2373" r:id="rId20"/>
    <p:sldId id="277"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Spears" initials="RS" lastIdx="1" clrIdx="0">
    <p:extLst>
      <p:ext uri="{19B8F6BF-5375-455C-9EA6-DF929625EA0E}">
        <p15:presenceInfo xmlns:p15="http://schemas.microsoft.com/office/powerpoint/2012/main" userId="520a928606234a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C5F8"/>
    <a:srgbClr val="4F97D5"/>
    <a:srgbClr val="D9D9D9"/>
    <a:srgbClr val="333333"/>
    <a:srgbClr val="E67C21"/>
    <a:srgbClr val="9C59B6"/>
    <a:srgbClr val="2BCC70"/>
    <a:srgbClr val="F0C624"/>
    <a:srgbClr val="6B7A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516" autoAdjust="0"/>
    <p:restoredTop sz="94657" autoAdjust="0"/>
  </p:normalViewPr>
  <p:slideViewPr>
    <p:cSldViewPr snapToGrid="0" snapToObjects="1">
      <p:cViewPr varScale="1">
        <p:scale>
          <a:sx n="71" d="100"/>
          <a:sy n="71" d="100"/>
        </p:scale>
        <p:origin x="44" y="100"/>
      </p:cViewPr>
      <p:guideLst>
        <p:guide orient="horz" pos="2160"/>
        <p:guide pos="3840"/>
      </p:guideLst>
    </p:cSldViewPr>
  </p:slideViewPr>
  <p:notesTextViewPr>
    <p:cViewPr>
      <p:scale>
        <a:sx n="3" d="2"/>
        <a:sy n="3" d="2"/>
      </p:scale>
      <p:origin x="0" y="0"/>
    </p:cViewPr>
  </p:notesTextViewPr>
  <p:sorterViewPr>
    <p:cViewPr varScale="1">
      <p:scale>
        <a:sx n="1" d="1"/>
        <a:sy n="1" d="1"/>
      </p:scale>
      <p:origin x="0" y="-64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South Texas</c:v>
                </c:pt>
              </c:strCache>
            </c:strRef>
          </c:tx>
          <c:spPr>
            <a:solidFill>
              <a:schemeClr val="accent1"/>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"$"#,##0</c:formatCode>
                <c:ptCount val="24"/>
                <c:pt idx="0">
                  <c:v>858.05527851078512</c:v>
                </c:pt>
                <c:pt idx="1">
                  <c:v>798.87905240659313</c:v>
                </c:pt>
                <c:pt idx="2">
                  <c:v>710.11471325030493</c:v>
                </c:pt>
                <c:pt idx="3">
                  <c:v>591.76226104192085</c:v>
                </c:pt>
                <c:pt idx="4">
                  <c:v>449.71715683167247</c:v>
                </c:pt>
                <c:pt idx="5">
                  <c:v>149.9057189438908</c:v>
                </c:pt>
                <c:pt idx="6">
                  <c:v>189.88057732892838</c:v>
                </c:pt>
                <c:pt idx="7">
                  <c:v>209.86800652144714</c:v>
                </c:pt>
                <c:pt idx="8">
                  <c:v>241.88201401730504</c:v>
                </c:pt>
                <c:pt idx="9">
                  <c:v>287.95477859202981</c:v>
                </c:pt>
                <c:pt idx="10">
                  <c:v>299.47296973571099</c:v>
                </c:pt>
                <c:pt idx="11">
                  <c:v>322.5093520230734</c:v>
                </c:pt>
                <c:pt idx="12">
                  <c:v>404.43430765028342</c:v>
                </c:pt>
                <c:pt idx="13">
                  <c:v>485.32116918034006</c:v>
                </c:pt>
                <c:pt idx="14">
                  <c:v>545.98631532788261</c:v>
                </c:pt>
                <c:pt idx="15">
                  <c:v>586.42974609291082</c:v>
                </c:pt>
                <c:pt idx="16">
                  <c:v>597.4374500594995</c:v>
                </c:pt>
                <c:pt idx="17">
                  <c:v>554.7633464838209</c:v>
                </c:pt>
                <c:pt idx="18">
                  <c:v>501.42071701422265</c:v>
                </c:pt>
                <c:pt idx="19">
                  <c:v>480.08366522638346</c:v>
                </c:pt>
                <c:pt idx="20">
                  <c:v>495.75967549816102</c:v>
                </c:pt>
                <c:pt idx="21">
                  <c:v>506.08800207103934</c:v>
                </c:pt>
                <c:pt idx="22">
                  <c:v>526.7446552167961</c:v>
                </c:pt>
                <c:pt idx="23">
                  <c:v>537.07298178967449</c:v>
                </c:pt>
              </c:numCache>
            </c:numRef>
          </c:val>
          <c:extLst>
            <c:ext xmlns:c16="http://schemas.microsoft.com/office/drawing/2014/chart" uri="{C3380CC4-5D6E-409C-BE32-E72D297353CC}">
              <c16:uniqueId val="{00000004-92A9-4BBD-87A4-511BE6C6F7FC}"/>
            </c:ext>
          </c:extLst>
        </c:ser>
        <c:ser>
          <c:idx val="1"/>
          <c:order val="1"/>
          <c:tx>
            <c:strRef>
              <c:f>Sheet1!$A$3</c:f>
              <c:strCache>
                <c:ptCount val="1"/>
                <c:pt idx="0">
                  <c:v>Permian</c:v>
                </c:pt>
              </c:strCache>
            </c:strRef>
          </c:tx>
          <c:spPr>
            <a:solidFill>
              <a:schemeClr val="accent2"/>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Sheet1!$B$3:$Y$3</c:f>
              <c:numCache>
                <c:formatCode>"$"#,##0</c:formatCode>
                <c:ptCount val="24"/>
                <c:pt idx="0">
                  <c:v>2853.0403082816697</c:v>
                </c:pt>
                <c:pt idx="1">
                  <c:v>2656.2789077105203</c:v>
                </c:pt>
                <c:pt idx="2">
                  <c:v>2361.1368068537954</c:v>
                </c:pt>
                <c:pt idx="3">
                  <c:v>1967.6140057114965</c:v>
                </c:pt>
                <c:pt idx="4">
                  <c:v>1809.5182492996271</c:v>
                </c:pt>
                <c:pt idx="5">
                  <c:v>603.17274976654232</c:v>
                </c:pt>
                <c:pt idx="6">
                  <c:v>764.01881637095369</c:v>
                </c:pt>
                <c:pt idx="7">
                  <c:v>844.44184967315925</c:v>
                </c:pt>
                <c:pt idx="8">
                  <c:v>1204.3697833423173</c:v>
                </c:pt>
                <c:pt idx="9">
                  <c:v>1433.7735515979969</c:v>
                </c:pt>
                <c:pt idx="10">
                  <c:v>1491.1244936619169</c:v>
                </c:pt>
                <c:pt idx="11">
                  <c:v>1605.8263777897566</c:v>
                </c:pt>
                <c:pt idx="12">
                  <c:v>2013.8101085816324</c:v>
                </c:pt>
                <c:pt idx="13">
                  <c:v>2416.5721302979587</c:v>
                </c:pt>
                <c:pt idx="14">
                  <c:v>2718.6436465852039</c:v>
                </c:pt>
                <c:pt idx="15">
                  <c:v>2920.0246574433668</c:v>
                </c:pt>
                <c:pt idx="16">
                  <c:v>2974.8101223546378</c:v>
                </c:pt>
                <c:pt idx="17">
                  <c:v>2762.3236850435919</c:v>
                </c:pt>
                <c:pt idx="18">
                  <c:v>2496.7156384047848</c:v>
                </c:pt>
                <c:pt idx="19">
                  <c:v>2390.4724197492624</c:v>
                </c:pt>
                <c:pt idx="20">
                  <c:v>2468.4152643094967</c:v>
                </c:pt>
                <c:pt idx="21">
                  <c:v>2519.8405823159446</c:v>
                </c:pt>
                <c:pt idx="22">
                  <c:v>2622.6912183288405</c:v>
                </c:pt>
                <c:pt idx="23">
                  <c:v>2674.1165363352884</c:v>
                </c:pt>
              </c:numCache>
            </c:numRef>
          </c:val>
          <c:extLst>
            <c:ext xmlns:c16="http://schemas.microsoft.com/office/drawing/2014/chart" uri="{C3380CC4-5D6E-409C-BE32-E72D297353CC}">
              <c16:uniqueId val="{00000005-92A9-4BBD-87A4-511BE6C6F7FC}"/>
            </c:ext>
          </c:extLst>
        </c:ser>
        <c:ser>
          <c:idx val="2"/>
          <c:order val="2"/>
          <c:tx>
            <c:strRef>
              <c:f>Sheet1!$A$4</c:f>
              <c:strCache>
                <c:ptCount val="1"/>
                <c:pt idx="0">
                  <c:v>MidContinent</c:v>
                </c:pt>
              </c:strCache>
            </c:strRef>
          </c:tx>
          <c:spPr>
            <a:solidFill>
              <a:schemeClr val="accent3"/>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Sheet1!$B$4:$Y$4</c:f>
              <c:numCache>
                <c:formatCode>"$"#,##0</c:formatCode>
                <c:ptCount val="24"/>
                <c:pt idx="0">
                  <c:v>651.54945688783494</c:v>
                </c:pt>
                <c:pt idx="1">
                  <c:v>606.61501158522572</c:v>
                </c:pt>
                <c:pt idx="2">
                  <c:v>539.21334363131166</c:v>
                </c:pt>
                <c:pt idx="3">
                  <c:v>449.34445302609311</c:v>
                </c:pt>
                <c:pt idx="4">
                  <c:v>226.35320568516204</c:v>
                </c:pt>
                <c:pt idx="5">
                  <c:v>75.451068561720675</c:v>
                </c:pt>
                <c:pt idx="6">
                  <c:v>95.571353511512854</c:v>
                </c:pt>
                <c:pt idx="7">
                  <c:v>105.63149598640895</c:v>
                </c:pt>
                <c:pt idx="8">
                  <c:v>152.90713014594331</c:v>
                </c:pt>
                <c:pt idx="9">
                  <c:v>182.03229779278968</c:v>
                </c:pt>
                <c:pt idx="10">
                  <c:v>189.31358970450128</c:v>
                </c:pt>
                <c:pt idx="11">
                  <c:v>203.87617352792446</c:v>
                </c:pt>
                <c:pt idx="12">
                  <c:v>248.48839567302025</c:v>
                </c:pt>
                <c:pt idx="13">
                  <c:v>298.18607480762427</c:v>
                </c:pt>
                <c:pt idx="14">
                  <c:v>335.45933415857735</c:v>
                </c:pt>
                <c:pt idx="15">
                  <c:v>360.30817372587933</c:v>
                </c:pt>
                <c:pt idx="16">
                  <c:v>369.83826100822603</c:v>
                </c:pt>
                <c:pt idx="17">
                  <c:v>343.42124236478128</c:v>
                </c:pt>
                <c:pt idx="18">
                  <c:v>310.39996906047537</c:v>
                </c:pt>
                <c:pt idx="19">
                  <c:v>297.191459738753</c:v>
                </c:pt>
                <c:pt idx="20">
                  <c:v>319.1072237892111</c:v>
                </c:pt>
                <c:pt idx="21">
                  <c:v>325.7552909514863</c:v>
                </c:pt>
                <c:pt idx="22">
                  <c:v>339.05142527603681</c:v>
                </c:pt>
                <c:pt idx="23">
                  <c:v>345.69949243831201</c:v>
                </c:pt>
              </c:numCache>
            </c:numRef>
          </c:val>
          <c:extLst>
            <c:ext xmlns:c16="http://schemas.microsoft.com/office/drawing/2014/chart" uri="{C3380CC4-5D6E-409C-BE32-E72D297353CC}">
              <c16:uniqueId val="{00000006-92A9-4BBD-87A4-511BE6C6F7FC}"/>
            </c:ext>
          </c:extLst>
        </c:ser>
        <c:ser>
          <c:idx val="3"/>
          <c:order val="3"/>
          <c:tx>
            <c:strRef>
              <c:f>Sheet1!$A$5</c:f>
              <c:strCache>
                <c:ptCount val="1"/>
                <c:pt idx="0">
                  <c:v>Eastern</c:v>
                </c:pt>
              </c:strCache>
            </c:strRef>
          </c:tx>
          <c:spPr>
            <a:solidFill>
              <a:schemeClr val="accent4"/>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Sheet1!$B$5:$Y$5</c:f>
              <c:numCache>
                <c:formatCode>"$"#,##0</c:formatCode>
                <c:ptCount val="24"/>
                <c:pt idx="0">
                  <c:v>835.40607792174342</c:v>
                </c:pt>
                <c:pt idx="1">
                  <c:v>777.7918656512785</c:v>
                </c:pt>
                <c:pt idx="2">
                  <c:v>691.37054724558084</c:v>
                </c:pt>
                <c:pt idx="3">
                  <c:v>576.14212270465066</c:v>
                </c:pt>
                <c:pt idx="4">
                  <c:v>519.43386177163336</c:v>
                </c:pt>
                <c:pt idx="5">
                  <c:v>173.14462059054443</c:v>
                </c:pt>
                <c:pt idx="6">
                  <c:v>219.31651941468962</c:v>
                </c:pt>
                <c:pt idx="7">
                  <c:v>242.4024688267622</c:v>
                </c:pt>
                <c:pt idx="8">
                  <c:v>257.91817337603169</c:v>
                </c:pt>
                <c:pt idx="9">
                  <c:v>307.04544449527583</c:v>
                </c:pt>
                <c:pt idx="10">
                  <c:v>319.32726227508687</c:v>
                </c:pt>
                <c:pt idx="11">
                  <c:v>343.89089783470894</c:v>
                </c:pt>
                <c:pt idx="12">
                  <c:v>431.70165704589999</c:v>
                </c:pt>
                <c:pt idx="13">
                  <c:v>518.04198845507995</c:v>
                </c:pt>
                <c:pt idx="14">
                  <c:v>582.79723701196508</c:v>
                </c:pt>
                <c:pt idx="15">
                  <c:v>625.96740271655494</c:v>
                </c:pt>
                <c:pt idx="16">
                  <c:v>637.5420856633765</c:v>
                </c:pt>
                <c:pt idx="17">
                  <c:v>592.0033652588495</c:v>
                </c:pt>
                <c:pt idx="18">
                  <c:v>535.07996475319089</c:v>
                </c:pt>
                <c:pt idx="19">
                  <c:v>512.31060455092745</c:v>
                </c:pt>
                <c:pt idx="20">
                  <c:v>528.26578067847163</c:v>
                </c:pt>
                <c:pt idx="21">
                  <c:v>539.27131777593979</c:v>
                </c:pt>
                <c:pt idx="22">
                  <c:v>561.28239197087612</c:v>
                </c:pt>
                <c:pt idx="23">
                  <c:v>572.28792906834428</c:v>
                </c:pt>
              </c:numCache>
            </c:numRef>
          </c:val>
          <c:extLst>
            <c:ext xmlns:c16="http://schemas.microsoft.com/office/drawing/2014/chart" uri="{C3380CC4-5D6E-409C-BE32-E72D297353CC}">
              <c16:uniqueId val="{00000007-92A9-4BBD-87A4-511BE6C6F7FC}"/>
            </c:ext>
          </c:extLst>
        </c:ser>
        <c:ser>
          <c:idx val="4"/>
          <c:order val="4"/>
          <c:tx>
            <c:strRef>
              <c:f>Sheet1!$A$6</c:f>
              <c:strCache>
                <c:ptCount val="1"/>
                <c:pt idx="0">
                  <c:v>Bakken</c:v>
                </c:pt>
              </c:strCache>
            </c:strRef>
          </c:tx>
          <c:spPr>
            <a:solidFill>
              <a:schemeClr val="accent5"/>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Sheet1!$B$6:$Y$6</c:f>
              <c:numCache>
                <c:formatCode>"$"#,##0</c:formatCode>
                <c:ptCount val="24"/>
                <c:pt idx="0">
                  <c:v>535.25950790479146</c:v>
                </c:pt>
                <c:pt idx="1">
                  <c:v>498.34505908377145</c:v>
                </c:pt>
                <c:pt idx="2">
                  <c:v>442.97338585224122</c:v>
                </c:pt>
                <c:pt idx="3">
                  <c:v>369.14448821020108</c:v>
                </c:pt>
                <c:pt idx="4">
                  <c:v>279.68532115523294</c:v>
                </c:pt>
                <c:pt idx="5">
                  <c:v>93.228440385077633</c:v>
                </c:pt>
                <c:pt idx="6">
                  <c:v>118.08935782109835</c:v>
                </c:pt>
                <c:pt idx="7">
                  <c:v>130.51981653910869</c:v>
                </c:pt>
                <c:pt idx="8">
                  <c:v>138.36610073797294</c:v>
                </c:pt>
                <c:pt idx="9">
                  <c:v>164.72154849758684</c:v>
                </c:pt>
                <c:pt idx="10">
                  <c:v>171.3104104374903</c:v>
                </c:pt>
                <c:pt idx="11">
                  <c:v>184.48813431729727</c:v>
                </c:pt>
                <c:pt idx="12">
                  <c:v>230.00604200842733</c:v>
                </c:pt>
                <c:pt idx="13">
                  <c:v>276.00725041011276</c:v>
                </c:pt>
                <c:pt idx="14">
                  <c:v>310.5081567113769</c:v>
                </c:pt>
                <c:pt idx="15">
                  <c:v>333.5087609122196</c:v>
                </c:pt>
                <c:pt idx="16">
                  <c:v>340.28801333249947</c:v>
                </c:pt>
                <c:pt idx="17">
                  <c:v>315.98172666589232</c:v>
                </c:pt>
                <c:pt idx="18">
                  <c:v>285.59886833263346</c:v>
                </c:pt>
                <c:pt idx="19">
                  <c:v>273.44572499932991</c:v>
                </c:pt>
                <c:pt idx="20">
                  <c:v>284.66534414113556</c:v>
                </c:pt>
                <c:pt idx="21">
                  <c:v>290.59587214407588</c:v>
                </c:pt>
                <c:pt idx="22">
                  <c:v>302.45692814995652</c:v>
                </c:pt>
                <c:pt idx="23">
                  <c:v>308.38745615289685</c:v>
                </c:pt>
              </c:numCache>
            </c:numRef>
          </c:val>
          <c:extLst>
            <c:ext xmlns:c16="http://schemas.microsoft.com/office/drawing/2014/chart" uri="{C3380CC4-5D6E-409C-BE32-E72D297353CC}">
              <c16:uniqueId val="{00000008-92A9-4BBD-87A4-511BE6C6F7FC}"/>
            </c:ext>
          </c:extLst>
        </c:ser>
        <c:ser>
          <c:idx val="5"/>
          <c:order val="5"/>
          <c:tx>
            <c:strRef>
              <c:f>Sheet1!$A$7</c:f>
              <c:strCache>
                <c:ptCount val="1"/>
                <c:pt idx="0">
                  <c:v>East Tx/NoLa</c:v>
                </c:pt>
              </c:strCache>
            </c:strRef>
          </c:tx>
          <c:spPr>
            <a:solidFill>
              <a:schemeClr val="accent6"/>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Sheet1!$B$7:$Y$7</c:f>
              <c:numCache>
                <c:formatCode>"$"#,##0</c:formatCode>
                <c:ptCount val="24"/>
                <c:pt idx="0">
                  <c:v>298.36054729793108</c:v>
                </c:pt>
                <c:pt idx="1">
                  <c:v>277.78395782910832</c:v>
                </c:pt>
                <c:pt idx="2">
                  <c:v>246.91907362587401</c:v>
                </c:pt>
                <c:pt idx="3">
                  <c:v>205.76589468822837</c:v>
                </c:pt>
                <c:pt idx="4">
                  <c:v>252.78415612519171</c:v>
                </c:pt>
                <c:pt idx="5">
                  <c:v>84.261385375063909</c:v>
                </c:pt>
                <c:pt idx="6">
                  <c:v>106.73108814174762</c:v>
                </c:pt>
                <c:pt idx="7">
                  <c:v>117.96593952508947</c:v>
                </c:pt>
                <c:pt idx="8">
                  <c:v>166.73854006224994</c:v>
                </c:pt>
                <c:pt idx="9">
                  <c:v>198.49826197886898</c:v>
                </c:pt>
                <c:pt idx="10">
                  <c:v>206.43819245802374</c:v>
                </c:pt>
                <c:pt idx="11">
                  <c:v>222.31805341633327</c:v>
                </c:pt>
                <c:pt idx="12">
                  <c:v>278.00843561292851</c:v>
                </c:pt>
                <c:pt idx="13">
                  <c:v>333.61012273551421</c:v>
                </c:pt>
                <c:pt idx="14">
                  <c:v>375.3113880774535</c:v>
                </c:pt>
                <c:pt idx="15">
                  <c:v>403.11223163874627</c:v>
                </c:pt>
                <c:pt idx="16">
                  <c:v>455.01471347499938</c:v>
                </c:pt>
                <c:pt idx="17">
                  <c:v>366.9473495766124</c:v>
                </c:pt>
                <c:pt idx="18">
                  <c:v>322.91366762741893</c:v>
                </c:pt>
                <c:pt idx="19">
                  <c:v>322.91366762741893</c:v>
                </c:pt>
                <c:pt idx="20">
                  <c:v>342.36956503882243</c:v>
                </c:pt>
                <c:pt idx="21">
                  <c:v>349.50226431046457</c:v>
                </c:pt>
                <c:pt idx="22">
                  <c:v>363.76766285374885</c:v>
                </c:pt>
                <c:pt idx="23">
                  <c:v>370.90036212539098</c:v>
                </c:pt>
              </c:numCache>
            </c:numRef>
          </c:val>
          <c:extLst>
            <c:ext xmlns:c16="http://schemas.microsoft.com/office/drawing/2014/chart" uri="{C3380CC4-5D6E-409C-BE32-E72D297353CC}">
              <c16:uniqueId val="{00000009-92A9-4BBD-87A4-511BE6C6F7FC}"/>
            </c:ext>
          </c:extLst>
        </c:ser>
        <c:ser>
          <c:idx val="6"/>
          <c:order val="6"/>
          <c:tx>
            <c:strRef>
              <c:f>Sheet1!$A$8</c:f>
              <c:strCache>
                <c:ptCount val="1"/>
                <c:pt idx="0">
                  <c:v>Rockies</c:v>
                </c:pt>
              </c:strCache>
            </c:strRef>
          </c:tx>
          <c:spPr>
            <a:solidFill>
              <a:schemeClr val="accent1">
                <a:lumMod val="6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Sheet1!$B$8:$Y$8</c:f>
              <c:numCache>
                <c:formatCode>"$"#,##0</c:formatCode>
                <c:ptCount val="24"/>
                <c:pt idx="0">
                  <c:v>537.40578210973661</c:v>
                </c:pt>
                <c:pt idx="1">
                  <c:v>500.34331437803075</c:v>
                </c:pt>
                <c:pt idx="2">
                  <c:v>444.74961278047175</c:v>
                </c:pt>
                <c:pt idx="3">
                  <c:v>370.62467731705982</c:v>
                </c:pt>
                <c:pt idx="4">
                  <c:v>278.91904312251791</c:v>
                </c:pt>
                <c:pt idx="5">
                  <c:v>92.973014374172635</c:v>
                </c:pt>
                <c:pt idx="6">
                  <c:v>117.76581820728534</c:v>
                </c:pt>
                <c:pt idx="7">
                  <c:v>130.16222012384168</c:v>
                </c:pt>
                <c:pt idx="8">
                  <c:v>156.48874817810781</c:v>
                </c:pt>
                <c:pt idx="9">
                  <c:v>186.29612878346168</c:v>
                </c:pt>
                <c:pt idx="10">
                  <c:v>193.74797393480014</c:v>
                </c:pt>
                <c:pt idx="11">
                  <c:v>208.65166423747709</c:v>
                </c:pt>
                <c:pt idx="12">
                  <c:v>253.63336681494812</c:v>
                </c:pt>
                <c:pt idx="13">
                  <c:v>304.36004017793772</c:v>
                </c:pt>
                <c:pt idx="14">
                  <c:v>342.40504520017998</c:v>
                </c:pt>
                <c:pt idx="15">
                  <c:v>367.76838188167471</c:v>
                </c:pt>
                <c:pt idx="16">
                  <c:v>377.76372078688678</c:v>
                </c:pt>
                <c:pt idx="17">
                  <c:v>350.78059787353772</c:v>
                </c:pt>
                <c:pt idx="18">
                  <c:v>317.05169423185134</c:v>
                </c:pt>
                <c:pt idx="19">
                  <c:v>303.56013277517684</c:v>
                </c:pt>
                <c:pt idx="20">
                  <c:v>327.11922446756324</c:v>
                </c:pt>
                <c:pt idx="21">
                  <c:v>333.93420831063747</c:v>
                </c:pt>
                <c:pt idx="22">
                  <c:v>347.56417599678593</c:v>
                </c:pt>
                <c:pt idx="23">
                  <c:v>354.37915983986016</c:v>
                </c:pt>
              </c:numCache>
            </c:numRef>
          </c:val>
          <c:extLst>
            <c:ext xmlns:c16="http://schemas.microsoft.com/office/drawing/2014/chart" uri="{C3380CC4-5D6E-409C-BE32-E72D297353CC}">
              <c16:uniqueId val="{0000000A-92A9-4BBD-87A4-511BE6C6F7FC}"/>
            </c:ext>
          </c:extLst>
        </c:ser>
        <c:ser>
          <c:idx val="7"/>
          <c:order val="7"/>
          <c:tx>
            <c:strRef>
              <c:f>Sheet1!$A$9</c:f>
              <c:strCache>
                <c:ptCount val="1"/>
                <c:pt idx="0">
                  <c:v>Other US</c:v>
                </c:pt>
              </c:strCache>
            </c:strRef>
          </c:tx>
          <c:spPr>
            <a:solidFill>
              <a:schemeClr val="accent2">
                <a:lumMod val="6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Sheet1!$B$9:$Y$9</c:f>
              <c:numCache>
                <c:formatCode>"$"#,##0</c:formatCode>
                <c:ptCount val="24"/>
                <c:pt idx="0">
                  <c:v>81.386094251813489</c:v>
                </c:pt>
                <c:pt idx="1">
                  <c:v>75.773260165481531</c:v>
                </c:pt>
                <c:pt idx="2">
                  <c:v>67.35400903598358</c:v>
                </c:pt>
                <c:pt idx="3">
                  <c:v>56.12834086331965</c:v>
                </c:pt>
                <c:pt idx="4">
                  <c:v>59.489656866196768</c:v>
                </c:pt>
                <c:pt idx="5">
                  <c:v>19.829885622065589</c:v>
                </c:pt>
                <c:pt idx="6">
                  <c:v>25.117855121283078</c:v>
                </c:pt>
                <c:pt idx="7">
                  <c:v>27.761839870891823</c:v>
                </c:pt>
                <c:pt idx="8">
                  <c:v>29.152609104664464</c:v>
                </c:pt>
                <c:pt idx="9">
                  <c:v>34.705487029362459</c:v>
                </c:pt>
                <c:pt idx="10">
                  <c:v>36.093706510536961</c:v>
                </c:pt>
                <c:pt idx="11">
                  <c:v>38.870145472885959</c:v>
                </c:pt>
                <c:pt idx="12">
                  <c:v>45.418864015331941</c:v>
                </c:pt>
                <c:pt idx="13">
                  <c:v>54.502636818398322</c:v>
                </c:pt>
                <c:pt idx="14">
                  <c:v>61.315466420698122</c:v>
                </c:pt>
                <c:pt idx="15">
                  <c:v>65.857352822231306</c:v>
                </c:pt>
                <c:pt idx="16">
                  <c:v>68.375442667516737</c:v>
                </c:pt>
                <c:pt idx="17">
                  <c:v>63.491482476979819</c:v>
                </c:pt>
                <c:pt idx="18">
                  <c:v>57.386532238808677</c:v>
                </c:pt>
                <c:pt idx="19">
                  <c:v>54.944552143540228</c:v>
                </c:pt>
                <c:pt idx="20">
                  <c:v>62.396396188552721</c:v>
                </c:pt>
                <c:pt idx="21">
                  <c:v>63.696321109147576</c:v>
                </c:pt>
                <c:pt idx="22">
                  <c:v>66.29617095033727</c:v>
                </c:pt>
                <c:pt idx="23">
                  <c:v>67.596095870932118</c:v>
                </c:pt>
              </c:numCache>
            </c:numRef>
          </c:val>
          <c:extLst>
            <c:ext xmlns:c16="http://schemas.microsoft.com/office/drawing/2014/chart" uri="{C3380CC4-5D6E-409C-BE32-E72D297353CC}">
              <c16:uniqueId val="{0000000B-92A9-4BBD-87A4-511BE6C6F7FC}"/>
            </c:ext>
          </c:extLst>
        </c:ser>
        <c:dLbls>
          <c:showLegendKey val="0"/>
          <c:showVal val="0"/>
          <c:showCatName val="0"/>
          <c:showSerName val="0"/>
          <c:showPercent val="0"/>
          <c:showBubbleSize val="0"/>
        </c:dLbls>
        <c:gapWidth val="50"/>
        <c:overlap val="100"/>
        <c:axId val="210761984"/>
        <c:axId val="208863232"/>
      </c:barChart>
      <c:catAx>
        <c:axId val="2107619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cap="none" spc="0" normalizeH="0" baseline="0">
                <a:solidFill>
                  <a:schemeClr val="tx1">
                    <a:lumMod val="65000"/>
                    <a:lumOff val="35000"/>
                  </a:schemeClr>
                </a:solidFill>
                <a:latin typeface="Helvetica Neue" panose="02000503000000020004"/>
                <a:ea typeface="+mn-ea"/>
                <a:cs typeface="+mn-cs"/>
              </a:defRPr>
            </a:pPr>
            <a:endParaRPr lang="en-US"/>
          </a:p>
        </c:txPr>
        <c:crossAx val="208863232"/>
        <c:crosses val="autoZero"/>
        <c:auto val="1"/>
        <c:lblAlgn val="ctr"/>
        <c:lblOffset val="100"/>
        <c:noMultiLvlLbl val="0"/>
      </c:catAx>
      <c:valAx>
        <c:axId val="2088632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Helvetica Neue" panose="02000503000000020004"/>
                    <a:ea typeface="+mn-ea"/>
                    <a:cs typeface="+mn-cs"/>
                  </a:defRPr>
                </a:pPr>
                <a:r>
                  <a:rPr lang="en-US"/>
                  <a:t>Millions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Helvetica Neue" panose="02000503000000020004"/>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a:ea typeface="+mn-ea"/>
                <a:cs typeface="+mn-cs"/>
              </a:defRPr>
            </a:pPr>
            <a:endParaRPr lang="en-US"/>
          </a:p>
        </c:txPr>
        <c:crossAx val="2107619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a:ea typeface="+mn-ea"/>
              <a:cs typeface="+mn-cs"/>
            </a:defRPr>
          </a:pPr>
          <a:endParaRPr lang="en-US"/>
        </a:p>
      </c:txPr>
    </c:legend>
    <c:plotVisOnly val="1"/>
    <c:dispBlanksAs val="gap"/>
    <c:showDLblsOverMax val="0"/>
  </c:chart>
  <c:spPr>
    <a:noFill/>
    <a:ln>
      <a:noFill/>
    </a:ln>
    <a:effectLst/>
  </c:spPr>
  <c:txPr>
    <a:bodyPr/>
    <a:lstStyle/>
    <a:p>
      <a:pPr>
        <a:defRPr>
          <a:latin typeface="Helvetica Neue" panose="02000503000000020004"/>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Sand by Rail</c:v>
                </c:pt>
              </c:strCache>
            </c:strRef>
          </c:tx>
          <c:spPr>
            <a:ln w="38100" cap="rnd">
              <a:solidFill>
                <a:schemeClr val="accent1"/>
              </a:solidFill>
              <a:prstDash val="sysDot"/>
              <a:round/>
            </a:ln>
            <a:effectLst/>
          </c:spPr>
          <c:marker>
            <c:symbol val="none"/>
          </c:marker>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0</c:formatCode>
                <c:ptCount val="24"/>
                <c:pt idx="0">
                  <c:v>27.011200000000002</c:v>
                </c:pt>
                <c:pt idx="1">
                  <c:v>28.880000000000003</c:v>
                </c:pt>
                <c:pt idx="2">
                  <c:v>24.636800000000001</c:v>
                </c:pt>
                <c:pt idx="3">
                  <c:v>16.963200000000001</c:v>
                </c:pt>
                <c:pt idx="4">
                  <c:v>19.8416</c:v>
                </c:pt>
                <c:pt idx="5">
                  <c:v>8.2896000000000001</c:v>
                </c:pt>
                <c:pt idx="6">
                  <c:v>9.3040000000000003</c:v>
                </c:pt>
                <c:pt idx="7">
                  <c:v>11.920000000000002</c:v>
                </c:pt>
                <c:pt idx="8">
                  <c:v>13.656000000000001</c:v>
                </c:pt>
                <c:pt idx="9">
                  <c:v>16.011199999999999</c:v>
                </c:pt>
                <c:pt idx="10">
                  <c:v>15.817599999999999</c:v>
                </c:pt>
                <c:pt idx="11">
                  <c:v>16.2256</c:v>
                </c:pt>
                <c:pt idx="12">
                  <c:v>17.022400000000001</c:v>
                </c:pt>
                <c:pt idx="13">
                  <c:v>20.080000000000002</c:v>
                </c:pt>
                <c:pt idx="14" formatCode="#,##0">
                  <c:v>20.112000000000002</c:v>
                </c:pt>
                <c:pt idx="15" formatCode="#,##0">
                  <c:v>19.819200000000002</c:v>
                </c:pt>
                <c:pt idx="16" formatCode="#,##0">
                  <c:v>20.814400000000003</c:v>
                </c:pt>
                <c:pt idx="17" formatCode="#,##0">
                  <c:v>19.952000000000002</c:v>
                </c:pt>
                <c:pt idx="18" formatCode="#,##0">
                  <c:v>18.846399999999999</c:v>
                </c:pt>
                <c:pt idx="19" formatCode="#,##0">
                  <c:v>18</c:v>
                </c:pt>
                <c:pt idx="20" formatCode="#,##0">
                  <c:v>18</c:v>
                </c:pt>
                <c:pt idx="21" formatCode="#,##0">
                  <c:v>19</c:v>
                </c:pt>
                <c:pt idx="22" formatCode="#,##0">
                  <c:v>19</c:v>
                </c:pt>
                <c:pt idx="23" formatCode="#,##0">
                  <c:v>20</c:v>
                </c:pt>
              </c:numCache>
            </c:numRef>
          </c:val>
          <c:smooth val="1"/>
          <c:extLst>
            <c:ext xmlns:c16="http://schemas.microsoft.com/office/drawing/2014/chart" uri="{C3380CC4-5D6E-409C-BE32-E72D297353CC}">
              <c16:uniqueId val="{00000004-4B8A-47E2-99A1-252D11A758B5}"/>
            </c:ext>
          </c:extLst>
        </c:ser>
        <c:ser>
          <c:idx val="1"/>
          <c:order val="1"/>
          <c:tx>
            <c:strRef>
              <c:f>Sheet1!$A$3</c:f>
              <c:strCache>
                <c:ptCount val="1"/>
                <c:pt idx="0">
                  <c:v>Implied In-Basin</c:v>
                </c:pt>
              </c:strCache>
            </c:strRef>
          </c:tx>
          <c:spPr>
            <a:ln w="38100" cap="rnd">
              <a:solidFill>
                <a:schemeClr val="accent2"/>
              </a:solidFill>
              <a:round/>
            </a:ln>
            <a:effectLst/>
          </c:spPr>
          <c:marker>
            <c:symbol val="none"/>
          </c:marker>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Sheet1!$B$3:$Y$3</c:f>
              <c:numCache>
                <c:formatCode>0</c:formatCode>
                <c:ptCount val="24"/>
                <c:pt idx="0">
                  <c:v>32.277272674565474</c:v>
                </c:pt>
                <c:pt idx="1">
                  <c:v>25.77918474393168</c:v>
                </c:pt>
                <c:pt idx="2">
                  <c:v>30.637329268180984</c:v>
                </c:pt>
                <c:pt idx="3">
                  <c:v>32.665850277787072</c:v>
                </c:pt>
                <c:pt idx="4">
                  <c:v>34.962531179539567</c:v>
                </c:pt>
                <c:pt idx="5">
                  <c:v>7.0502197608320234</c:v>
                </c:pt>
                <c:pt idx="6">
                  <c:v>10.89617474331242</c:v>
                </c:pt>
                <c:pt idx="7">
                  <c:v>17.004726334676537</c:v>
                </c:pt>
                <c:pt idx="8">
                  <c:v>31.438720191138437</c:v>
                </c:pt>
                <c:pt idx="9">
                  <c:v>31.127020719926048</c:v>
                </c:pt>
                <c:pt idx="10">
                  <c:v>37.990452254255381</c:v>
                </c:pt>
                <c:pt idx="11">
                  <c:v>36.98140166271714</c:v>
                </c:pt>
                <c:pt idx="12">
                  <c:v>39.501521211102727</c:v>
                </c:pt>
                <c:pt idx="13">
                  <c:v>37.00616174008708</c:v>
                </c:pt>
                <c:pt idx="14" formatCode="#,##0">
                  <c:v>48.244980195011287</c:v>
                </c:pt>
                <c:pt idx="15" formatCode="#,##0">
                  <c:v>51.68782471286729</c:v>
                </c:pt>
                <c:pt idx="16" formatCode="#,##0">
                  <c:v>52.189991803896561</c:v>
                </c:pt>
                <c:pt idx="17" formatCode="#,##0">
                  <c:v>44.796570322137157</c:v>
                </c:pt>
                <c:pt idx="18" formatCode="#,##0">
                  <c:v>44.681784182613029</c:v>
                </c:pt>
                <c:pt idx="19" formatCode="#,##0">
                  <c:v>45.626641742956409</c:v>
                </c:pt>
                <c:pt idx="20" formatCode="#,##0">
                  <c:v>45.983868976184773</c:v>
                </c:pt>
                <c:pt idx="21" formatCode="#,##0">
                  <c:v>47.402415800993452</c:v>
                </c:pt>
                <c:pt idx="22" formatCode="#,##0">
                  <c:v>51.251850992912992</c:v>
                </c:pt>
                <c:pt idx="23" formatCode="#,##0">
                  <c:v>52.800329990200012</c:v>
                </c:pt>
              </c:numCache>
            </c:numRef>
          </c:val>
          <c:smooth val="0"/>
          <c:extLst>
            <c:ext xmlns:c16="http://schemas.microsoft.com/office/drawing/2014/chart" uri="{C3380CC4-5D6E-409C-BE32-E72D297353CC}">
              <c16:uniqueId val="{00000005-CE22-43B3-A563-B5BDD1D90A32}"/>
            </c:ext>
          </c:extLst>
        </c:ser>
        <c:dLbls>
          <c:showLegendKey val="0"/>
          <c:showVal val="0"/>
          <c:showCatName val="0"/>
          <c:showSerName val="0"/>
          <c:showPercent val="0"/>
          <c:showBubbleSize val="0"/>
        </c:dLbls>
        <c:smooth val="0"/>
        <c:axId val="210761984"/>
        <c:axId val="208863232"/>
      </c:lineChart>
      <c:catAx>
        <c:axId val="2107619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cap="none" spc="0" normalizeH="0" baseline="0">
                <a:solidFill>
                  <a:schemeClr val="tx1">
                    <a:lumMod val="65000"/>
                    <a:lumOff val="35000"/>
                  </a:schemeClr>
                </a:solidFill>
                <a:latin typeface="Helvetica Neue" panose="02000503000000020004"/>
                <a:ea typeface="+mn-ea"/>
                <a:cs typeface="+mn-cs"/>
              </a:defRPr>
            </a:pPr>
            <a:endParaRPr lang="en-US"/>
          </a:p>
        </c:txPr>
        <c:crossAx val="208863232"/>
        <c:crosses val="autoZero"/>
        <c:auto val="1"/>
        <c:lblAlgn val="ctr"/>
        <c:lblOffset val="100"/>
        <c:noMultiLvlLbl val="0"/>
      </c:catAx>
      <c:valAx>
        <c:axId val="2088632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Helvetica Neue" panose="02000503000000020004"/>
                    <a:ea typeface="+mn-ea"/>
                    <a:cs typeface="+mn-cs"/>
                  </a:defRPr>
                </a:pPr>
                <a:r>
                  <a:rPr lang="en-US" dirty="0"/>
                  <a:t>BILLIONS OF POUNDS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Helvetica Neue" panose="02000503000000020004"/>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a:ea typeface="+mn-ea"/>
                <a:cs typeface="+mn-cs"/>
              </a:defRPr>
            </a:pPr>
            <a:endParaRPr lang="en-US"/>
          </a:p>
        </c:txPr>
        <c:crossAx val="210761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a:ea typeface="+mn-ea"/>
              <a:cs typeface="+mn-cs"/>
            </a:defRPr>
          </a:pPr>
          <a:endParaRPr lang="en-US"/>
        </a:p>
      </c:txPr>
    </c:legend>
    <c:plotVisOnly val="1"/>
    <c:dispBlanksAs val="gap"/>
    <c:showDLblsOverMax val="0"/>
  </c:chart>
  <c:spPr>
    <a:noFill/>
    <a:ln>
      <a:noFill/>
    </a:ln>
    <a:effectLst/>
  </c:spPr>
  <c:txPr>
    <a:bodyPr/>
    <a:lstStyle/>
    <a:p>
      <a:pPr>
        <a:defRPr>
          <a:latin typeface="Helvetica Neue" panose="02000503000000020004"/>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Millions of Dollars of Product Line Sales</c:v>
                </c:pt>
              </c:strCache>
            </c:strRef>
          </c:tx>
          <c:spPr>
            <a:solidFill>
              <a:schemeClr val="accent1"/>
            </a:solidFill>
            <a:ln w="76200">
              <a:noFill/>
            </a:ln>
            <a:effectLst/>
          </c:spPr>
          <c:invertIfNegative val="0"/>
          <c:dPt>
            <c:idx val="8"/>
            <c:invertIfNegative val="0"/>
            <c:bubble3D val="0"/>
            <c:extLst>
              <c:ext xmlns:c16="http://schemas.microsoft.com/office/drawing/2014/chart" uri="{C3380CC4-5D6E-409C-BE32-E72D297353CC}">
                <c16:uniqueId val="{00000000-0767-43BB-9FE2-E8E0332F62E0}"/>
              </c:ext>
            </c:extLst>
          </c:dPt>
          <c:dPt>
            <c:idx val="9"/>
            <c:invertIfNegative val="0"/>
            <c:bubble3D val="0"/>
            <c:extLst>
              <c:ext xmlns:c16="http://schemas.microsoft.com/office/drawing/2014/chart" uri="{C3380CC4-5D6E-409C-BE32-E72D297353CC}">
                <c16:uniqueId val="{00000001-0767-43BB-9FE2-E8E0332F62E0}"/>
              </c:ext>
            </c:extLst>
          </c:dPt>
          <c:dPt>
            <c:idx val="10"/>
            <c:invertIfNegative val="0"/>
            <c:bubble3D val="0"/>
            <c:extLst>
              <c:ext xmlns:c16="http://schemas.microsoft.com/office/drawing/2014/chart" uri="{C3380CC4-5D6E-409C-BE32-E72D297353CC}">
                <c16:uniqueId val="{00000002-0767-43BB-9FE2-E8E0332F62E0}"/>
              </c:ext>
            </c:extLst>
          </c:dPt>
          <c:dPt>
            <c:idx val="11"/>
            <c:invertIfNegative val="0"/>
            <c:bubble3D val="0"/>
            <c:extLst>
              <c:ext xmlns:c16="http://schemas.microsoft.com/office/drawing/2014/chart" uri="{C3380CC4-5D6E-409C-BE32-E72D297353CC}">
                <c16:uniqueId val="{00000003-0767-43BB-9FE2-E8E0332F62E0}"/>
              </c:ext>
            </c:extLst>
          </c:dPt>
          <c:cat>
            <c:strRef>
              <c:f>Sheet1!$B$1:$AN$1</c:f>
              <c:strCache>
                <c:ptCount val="39"/>
                <c:pt idx="0">
                  <c:v>Q1 14</c:v>
                </c:pt>
                <c:pt idx="1">
                  <c:v>Q2 14</c:v>
                </c:pt>
                <c:pt idx="2">
                  <c:v>Q3 14</c:v>
                </c:pt>
                <c:pt idx="3">
                  <c:v>Q4 14</c:v>
                </c:pt>
                <c:pt idx="4">
                  <c:v>Q1 15</c:v>
                </c:pt>
                <c:pt idx="5">
                  <c:v>Q2 15</c:v>
                </c:pt>
                <c:pt idx="6">
                  <c:v>Q3 15</c:v>
                </c:pt>
                <c:pt idx="7">
                  <c:v>Q4 15</c:v>
                </c:pt>
                <c:pt idx="8">
                  <c:v>Q1 16</c:v>
                </c:pt>
                <c:pt idx="9">
                  <c:v>Q2 16</c:v>
                </c:pt>
                <c:pt idx="10">
                  <c:v>Q3 16</c:v>
                </c:pt>
                <c:pt idx="11">
                  <c:v>Q4 16</c:v>
                </c:pt>
                <c:pt idx="12">
                  <c:v>Q1 17</c:v>
                </c:pt>
                <c:pt idx="13">
                  <c:v>Q2 17</c:v>
                </c:pt>
                <c:pt idx="14">
                  <c:v>Q3 17</c:v>
                </c:pt>
                <c:pt idx="15">
                  <c:v>Q4 17</c:v>
                </c:pt>
                <c:pt idx="16">
                  <c:v>Q1 18</c:v>
                </c:pt>
                <c:pt idx="17">
                  <c:v>Q2 18</c:v>
                </c:pt>
                <c:pt idx="18">
                  <c:v>Q3 18</c:v>
                </c:pt>
                <c:pt idx="19">
                  <c:v>Q4 18</c:v>
                </c:pt>
                <c:pt idx="20">
                  <c:v>Q1 19</c:v>
                </c:pt>
                <c:pt idx="21">
                  <c:v>Q2 19</c:v>
                </c:pt>
                <c:pt idx="22">
                  <c:v>Q3 19</c:v>
                </c:pt>
                <c:pt idx="23">
                  <c:v>Q4 19</c:v>
                </c:pt>
                <c:pt idx="24">
                  <c:v>Q1 20</c:v>
                </c:pt>
                <c:pt idx="25">
                  <c:v>Q2 20</c:v>
                </c:pt>
                <c:pt idx="26">
                  <c:v>Q3 20</c:v>
                </c:pt>
                <c:pt idx="27">
                  <c:v>Q4 20</c:v>
                </c:pt>
                <c:pt idx="28">
                  <c:v>Q1 21</c:v>
                </c:pt>
                <c:pt idx="29">
                  <c:v>Q2 21</c:v>
                </c:pt>
                <c:pt idx="30">
                  <c:v>Q3 21</c:v>
                </c:pt>
                <c:pt idx="31">
                  <c:v>Q4 21</c:v>
                </c:pt>
                <c:pt idx="32">
                  <c:v>Q1 22</c:v>
                </c:pt>
                <c:pt idx="33">
                  <c:v>Q2 22</c:v>
                </c:pt>
                <c:pt idx="34">
                  <c:v>Q3 22</c:v>
                </c:pt>
                <c:pt idx="35">
                  <c:v>Q4 22</c:v>
                </c:pt>
                <c:pt idx="36">
                  <c:v>Q1 23</c:v>
                </c:pt>
                <c:pt idx="37">
                  <c:v>Q2 23</c:v>
                </c:pt>
                <c:pt idx="38">
                  <c:v>Q3 23</c:v>
                </c:pt>
              </c:strCache>
            </c:strRef>
          </c:cat>
          <c:val>
            <c:numRef>
              <c:f>Sheet1!$B$2:$AN$2</c:f>
              <c:numCache>
                <c:formatCode>"$"#,##0</c:formatCode>
                <c:ptCount val="39"/>
                <c:pt idx="0">
                  <c:v>12</c:v>
                </c:pt>
                <c:pt idx="1">
                  <c:v>23</c:v>
                </c:pt>
                <c:pt idx="2">
                  <c:v>30</c:v>
                </c:pt>
                <c:pt idx="3">
                  <c:v>36</c:v>
                </c:pt>
                <c:pt idx="4">
                  <c:v>22</c:v>
                </c:pt>
                <c:pt idx="5">
                  <c:v>10</c:v>
                </c:pt>
                <c:pt idx="6">
                  <c:v>12</c:v>
                </c:pt>
                <c:pt idx="7">
                  <c:v>11</c:v>
                </c:pt>
                <c:pt idx="8">
                  <c:v>5</c:v>
                </c:pt>
                <c:pt idx="9">
                  <c:v>1</c:v>
                </c:pt>
                <c:pt idx="10">
                  <c:v>1</c:v>
                </c:pt>
                <c:pt idx="11">
                  <c:v>0</c:v>
                </c:pt>
                <c:pt idx="12">
                  <c:v>1</c:v>
                </c:pt>
                <c:pt idx="13">
                  <c:v>5</c:v>
                </c:pt>
                <c:pt idx="14">
                  <c:v>17</c:v>
                </c:pt>
                <c:pt idx="15">
                  <c:v>28</c:v>
                </c:pt>
                <c:pt idx="16">
                  <c:v>33</c:v>
                </c:pt>
                <c:pt idx="17">
                  <c:v>31</c:v>
                </c:pt>
                <c:pt idx="18">
                  <c:v>12</c:v>
                </c:pt>
                <c:pt idx="19">
                  <c:v>17</c:v>
                </c:pt>
                <c:pt idx="20">
                  <c:v>14</c:v>
                </c:pt>
                <c:pt idx="21">
                  <c:v>9</c:v>
                </c:pt>
                <c:pt idx="22">
                  <c:v>6</c:v>
                </c:pt>
                <c:pt idx="23">
                  <c:v>1</c:v>
                </c:pt>
                <c:pt idx="24">
                  <c:v>8</c:v>
                </c:pt>
                <c:pt idx="25">
                  <c:v>3</c:v>
                </c:pt>
                <c:pt idx="26">
                  <c:v>1</c:v>
                </c:pt>
                <c:pt idx="27">
                  <c:v>1</c:v>
                </c:pt>
                <c:pt idx="28">
                  <c:v>2</c:v>
                </c:pt>
                <c:pt idx="29">
                  <c:v>9</c:v>
                </c:pt>
                <c:pt idx="30">
                  <c:v>20</c:v>
                </c:pt>
                <c:pt idx="31">
                  <c:v>27</c:v>
                </c:pt>
                <c:pt idx="32">
                  <c:v>18</c:v>
                </c:pt>
                <c:pt idx="33">
                  <c:v>20</c:v>
                </c:pt>
                <c:pt idx="34">
                  <c:v>24</c:v>
                </c:pt>
                <c:pt idx="35">
                  <c:v>24</c:v>
                </c:pt>
                <c:pt idx="36">
                  <c:v>24</c:v>
                </c:pt>
                <c:pt idx="37">
                  <c:v>25</c:v>
                </c:pt>
                <c:pt idx="38">
                  <c:v>9</c:v>
                </c:pt>
              </c:numCache>
            </c:numRef>
          </c:val>
          <c:extLst>
            <c:ext xmlns:c16="http://schemas.microsoft.com/office/drawing/2014/chart" uri="{C3380CC4-5D6E-409C-BE32-E72D297353CC}">
              <c16:uniqueId val="{00000004-0767-43BB-9FE2-E8E0332F62E0}"/>
            </c:ext>
          </c:extLst>
        </c:ser>
        <c:dLbls>
          <c:showLegendKey val="0"/>
          <c:showVal val="0"/>
          <c:showCatName val="0"/>
          <c:showSerName val="0"/>
          <c:showPercent val="0"/>
          <c:showBubbleSize val="0"/>
        </c:dLbls>
        <c:gapWidth val="150"/>
        <c:overlap val="100"/>
        <c:axId val="210761984"/>
        <c:axId val="208863232"/>
      </c:barChart>
      <c:catAx>
        <c:axId val="2107619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cap="none" spc="0" normalizeH="0" baseline="0">
                <a:solidFill>
                  <a:schemeClr val="tx1">
                    <a:lumMod val="65000"/>
                    <a:lumOff val="35000"/>
                  </a:schemeClr>
                </a:solidFill>
                <a:latin typeface="Helvetica Neue" panose="02000503000000020004"/>
                <a:ea typeface="+mn-ea"/>
                <a:cs typeface="+mn-cs"/>
              </a:defRPr>
            </a:pPr>
            <a:endParaRPr lang="en-US"/>
          </a:p>
        </c:txPr>
        <c:crossAx val="208863232"/>
        <c:crosses val="autoZero"/>
        <c:auto val="1"/>
        <c:lblAlgn val="ctr"/>
        <c:lblOffset val="100"/>
        <c:noMultiLvlLbl val="0"/>
      </c:catAx>
      <c:valAx>
        <c:axId val="2088632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Helvetica Neue" panose="02000503000000020004"/>
                    <a:ea typeface="+mn-ea"/>
                    <a:cs typeface="+mn-cs"/>
                  </a:defRPr>
                </a:pPr>
                <a:r>
                  <a:rPr lang="en-US" dirty="0"/>
                  <a:t>$</a:t>
                </a:r>
                <a:r>
                  <a:rPr lang="en-US" baseline="0" dirty="0"/>
                  <a:t> quarterly revenues (millions)</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Helvetica Neue" panose="02000503000000020004"/>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a:ea typeface="+mn-ea"/>
                <a:cs typeface="+mn-cs"/>
              </a:defRPr>
            </a:pPr>
            <a:endParaRPr lang="en-US"/>
          </a:p>
        </c:txPr>
        <c:crossAx val="2107619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Helvetica Neue" panose="02000503000000020004"/>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en-US" sz="1400"/>
              <a:t>Active Spreads</a:t>
            </a:r>
          </a:p>
        </c:rich>
      </c:tx>
      <c:overlay val="1"/>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Active Crews</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Neue" panose="020005030000000200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0</c:formatCode>
                <c:ptCount val="24"/>
                <c:pt idx="0">
                  <c:v>412.5</c:v>
                </c:pt>
                <c:pt idx="1">
                  <c:v>390</c:v>
                </c:pt>
                <c:pt idx="2">
                  <c:v>349.3</c:v>
                </c:pt>
                <c:pt idx="3">
                  <c:v>305</c:v>
                </c:pt>
                <c:pt idx="4">
                  <c:v>295.89999999999998</c:v>
                </c:pt>
                <c:pt idx="5">
                  <c:v>95.300000000000011</c:v>
                </c:pt>
                <c:pt idx="6">
                  <c:v>127.60000000000001</c:v>
                </c:pt>
                <c:pt idx="7">
                  <c:v>178.4</c:v>
                </c:pt>
                <c:pt idx="8">
                  <c:v>203.80000000000004</c:v>
                </c:pt>
                <c:pt idx="9">
                  <c:v>222.60000000000002</c:v>
                </c:pt>
                <c:pt idx="10">
                  <c:v>236.57999999999998</c:v>
                </c:pt>
                <c:pt idx="11">
                  <c:v>239.7</c:v>
                </c:pt>
                <c:pt idx="12">
                  <c:v>259.7</c:v>
                </c:pt>
                <c:pt idx="13">
                  <c:v>277.3</c:v>
                </c:pt>
                <c:pt idx="14">
                  <c:v>296.3</c:v>
                </c:pt>
                <c:pt idx="15">
                  <c:v>299.39999999999998</c:v>
                </c:pt>
                <c:pt idx="16">
                  <c:v>300.8</c:v>
                </c:pt>
                <c:pt idx="17">
                  <c:v>284</c:v>
                </c:pt>
                <c:pt idx="18">
                  <c:v>268.7</c:v>
                </c:pt>
                <c:pt idx="19">
                  <c:v>259</c:v>
                </c:pt>
                <c:pt idx="20" formatCode="#,##0">
                  <c:v>264</c:v>
                </c:pt>
                <c:pt idx="21" formatCode="#,##0">
                  <c:v>265</c:v>
                </c:pt>
                <c:pt idx="22" formatCode="#,##0">
                  <c:v>274.5</c:v>
                </c:pt>
                <c:pt idx="23" formatCode="#,##0">
                  <c:v>281.5</c:v>
                </c:pt>
              </c:numCache>
            </c:numRef>
          </c:val>
          <c:smooth val="0"/>
          <c:extLst>
            <c:ext xmlns:c16="http://schemas.microsoft.com/office/drawing/2014/chart" uri="{C3380CC4-5D6E-409C-BE32-E72D297353CC}">
              <c16:uniqueId val="{00000000-792C-443A-94A2-FB64E015A16C}"/>
            </c:ext>
          </c:extLst>
        </c:ser>
        <c:dLbls>
          <c:dLblPos val="ctr"/>
          <c:showLegendKey val="0"/>
          <c:showVal val="1"/>
          <c:showCatName val="0"/>
          <c:showSerName val="0"/>
          <c:showPercent val="0"/>
          <c:showBubbleSize val="0"/>
        </c:dLbls>
        <c:smooth val="0"/>
        <c:axId val="210761984"/>
        <c:axId val="208863232"/>
      </c:lineChart>
      <c:catAx>
        <c:axId val="210761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8863232"/>
        <c:crosses val="autoZero"/>
        <c:auto val="1"/>
        <c:lblAlgn val="ctr"/>
        <c:lblOffset val="100"/>
        <c:noMultiLvlLbl val="0"/>
      </c:catAx>
      <c:valAx>
        <c:axId val="208863232"/>
        <c:scaling>
          <c:orientation val="minMax"/>
        </c:scaling>
        <c:delete val="1"/>
        <c:axPos val="l"/>
        <c:numFmt formatCode="0" sourceLinked="0"/>
        <c:majorTickMark val="none"/>
        <c:minorTickMark val="none"/>
        <c:tickLblPos val="nextTo"/>
        <c:crossAx val="21076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en-US" sz="1400" dirty="0"/>
              <a:t>$ (MILLIONS) / CREW / QUARTER</a:t>
            </a:r>
          </a:p>
        </c:rich>
      </c:tx>
      <c:overlay val="1"/>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$/Crew/Qtr (Millions)</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Neue" panose="020005030000000200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0</c:formatCode>
                <c:ptCount val="24"/>
                <c:pt idx="0">
                  <c:v>16.486545454545453</c:v>
                </c:pt>
                <c:pt idx="1">
                  <c:v>16.696948717948718</c:v>
                </c:pt>
                <c:pt idx="2">
                  <c:v>16.536696822215859</c:v>
                </c:pt>
                <c:pt idx="3">
                  <c:v>15.799273527868852</c:v>
                </c:pt>
                <c:pt idx="4">
                  <c:v>16.132696641365332</c:v>
                </c:pt>
                <c:pt idx="5">
                  <c:v>13.213024085243438</c:v>
                </c:pt>
                <c:pt idx="6">
                  <c:v>12.502735292336068</c:v>
                </c:pt>
                <c:pt idx="7">
                  <c:v>12.692068516267277</c:v>
                </c:pt>
                <c:pt idx="8">
                  <c:v>13.193988828763892</c:v>
                </c:pt>
                <c:pt idx="9">
                  <c:v>13.117845013477087</c:v>
                </c:pt>
                <c:pt idx="10">
                  <c:v>13.920708851128582</c:v>
                </c:pt>
                <c:pt idx="11">
                  <c:v>14.804547075511055</c:v>
                </c:pt>
                <c:pt idx="12">
                  <c:v>16.180679539006544</c:v>
                </c:pt>
                <c:pt idx="13">
                  <c:v>18.950165824024516</c:v>
                </c:pt>
                <c:pt idx="14">
                  <c:v>19.972254877092592</c:v>
                </c:pt>
                <c:pt idx="15">
                  <c:v>20.395659919607372</c:v>
                </c:pt>
                <c:pt idx="16">
                  <c:v>20.885072890489514</c:v>
                </c:pt>
                <c:pt idx="17">
                  <c:v>20.382060420117334</c:v>
                </c:pt>
                <c:pt idx="18">
                  <c:v>20.179127787115164</c:v>
                </c:pt>
                <c:pt idx="19">
                  <c:v>19.781127707892072</c:v>
                </c:pt>
                <c:pt idx="20" formatCode="#,##0">
                  <c:v>19.808186428979468</c:v>
                </c:pt>
                <c:pt idx="21" formatCode="#,##0">
                  <c:v>19.839543739432429</c:v>
                </c:pt>
                <c:pt idx="22" formatCode="#,##0">
                  <c:v>19.789588363323265</c:v>
                </c:pt>
                <c:pt idx="23" formatCode="#,##0">
                  <c:v>19.788625601135401</c:v>
                </c:pt>
              </c:numCache>
            </c:numRef>
          </c:val>
          <c:smooth val="0"/>
          <c:extLst>
            <c:ext xmlns:c16="http://schemas.microsoft.com/office/drawing/2014/chart" uri="{C3380CC4-5D6E-409C-BE32-E72D297353CC}">
              <c16:uniqueId val="{00000000-EF64-44B2-8A4E-1FF7CC0F69EF}"/>
            </c:ext>
          </c:extLst>
        </c:ser>
        <c:dLbls>
          <c:dLblPos val="ctr"/>
          <c:showLegendKey val="0"/>
          <c:showVal val="1"/>
          <c:showCatName val="0"/>
          <c:showSerName val="0"/>
          <c:showPercent val="0"/>
          <c:showBubbleSize val="0"/>
        </c:dLbls>
        <c:smooth val="0"/>
        <c:axId val="210761984"/>
        <c:axId val="208863232"/>
      </c:lineChart>
      <c:catAx>
        <c:axId val="210761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8863232"/>
        <c:crosses val="autoZero"/>
        <c:auto val="1"/>
        <c:lblAlgn val="ctr"/>
        <c:lblOffset val="100"/>
        <c:noMultiLvlLbl val="0"/>
      </c:catAx>
      <c:valAx>
        <c:axId val="208863232"/>
        <c:scaling>
          <c:orientation val="minMax"/>
        </c:scaling>
        <c:delete val="1"/>
        <c:axPos val="l"/>
        <c:numFmt formatCode="0" sourceLinked="0"/>
        <c:majorTickMark val="none"/>
        <c:minorTickMark val="none"/>
        <c:tickLblPos val="nextTo"/>
        <c:crossAx val="21076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en-US" sz="1400" dirty="0"/>
              <a:t>QUARTERLY REVENUE (MILLIONS)</a:t>
            </a:r>
          </a:p>
        </c:rich>
      </c:tx>
      <c:overlay val="1"/>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Revenues (Millions)</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Neue" panose="020005030000000200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0</c:formatCode>
                <c:ptCount val="24"/>
                <c:pt idx="0">
                  <c:v>6800.7</c:v>
                </c:pt>
                <c:pt idx="1">
                  <c:v>6511.81</c:v>
                </c:pt>
                <c:pt idx="2">
                  <c:v>5776.2681999999995</c:v>
                </c:pt>
                <c:pt idx="3">
                  <c:v>4818.7784259999999</c:v>
                </c:pt>
                <c:pt idx="4">
                  <c:v>4773.664936180001</c:v>
                </c:pt>
                <c:pt idx="5">
                  <c:v>1259.2011953236997</c:v>
                </c:pt>
                <c:pt idx="6">
                  <c:v>1595.3490233020823</c:v>
                </c:pt>
                <c:pt idx="7">
                  <c:v>2264.2650233020822</c:v>
                </c:pt>
                <c:pt idx="8">
                  <c:v>2688.9349233020816</c:v>
                </c:pt>
                <c:pt idx="9">
                  <c:v>2920.0322999999999</c:v>
                </c:pt>
                <c:pt idx="10">
                  <c:v>3293.3612999999996</c:v>
                </c:pt>
                <c:pt idx="11">
                  <c:v>3548.6499339999996</c:v>
                </c:pt>
                <c:pt idx="12">
                  <c:v>4202.1224762799993</c:v>
                </c:pt>
                <c:pt idx="13">
                  <c:v>5254.8809830019991</c:v>
                </c:pt>
                <c:pt idx="14">
                  <c:v>5917.779120082535</c:v>
                </c:pt>
                <c:pt idx="15">
                  <c:v>6106.4605799304463</c:v>
                </c:pt>
                <c:pt idx="16">
                  <c:v>6282.2299254592463</c:v>
                </c:pt>
                <c:pt idx="17">
                  <c:v>5788.505159313323</c:v>
                </c:pt>
                <c:pt idx="18">
                  <c:v>5422.131636397844</c:v>
                </c:pt>
                <c:pt idx="19">
                  <c:v>5123.3120763440465</c:v>
                </c:pt>
                <c:pt idx="20" formatCode="#,##0">
                  <c:v>5229.36121725058</c:v>
                </c:pt>
                <c:pt idx="21" formatCode="#,##0">
                  <c:v>5257.4790909495932</c:v>
                </c:pt>
                <c:pt idx="22" formatCode="#,##0">
                  <c:v>5432.2420057322361</c:v>
                </c:pt>
                <c:pt idx="23" formatCode="#,##0">
                  <c:v>5570.498106719615</c:v>
                </c:pt>
              </c:numCache>
            </c:numRef>
          </c:val>
          <c:smooth val="0"/>
          <c:extLst>
            <c:ext xmlns:c16="http://schemas.microsoft.com/office/drawing/2014/chart" uri="{C3380CC4-5D6E-409C-BE32-E72D297353CC}">
              <c16:uniqueId val="{00000000-30B2-4E5F-8A2B-933C0A9F0E28}"/>
            </c:ext>
          </c:extLst>
        </c:ser>
        <c:dLbls>
          <c:dLblPos val="ctr"/>
          <c:showLegendKey val="0"/>
          <c:showVal val="1"/>
          <c:showCatName val="0"/>
          <c:showSerName val="0"/>
          <c:showPercent val="0"/>
          <c:showBubbleSize val="0"/>
        </c:dLbls>
        <c:smooth val="0"/>
        <c:axId val="210761984"/>
        <c:axId val="208863232"/>
      </c:lineChart>
      <c:catAx>
        <c:axId val="210761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8863232"/>
        <c:crosses val="autoZero"/>
        <c:auto val="1"/>
        <c:lblAlgn val="ctr"/>
        <c:lblOffset val="100"/>
        <c:noMultiLvlLbl val="0"/>
      </c:catAx>
      <c:valAx>
        <c:axId val="208863232"/>
        <c:scaling>
          <c:orientation val="minMax"/>
        </c:scaling>
        <c:delete val="1"/>
        <c:axPos val="l"/>
        <c:numFmt formatCode="0" sourceLinked="0"/>
        <c:majorTickMark val="none"/>
        <c:minorTickMark val="none"/>
        <c:tickLblPos val="nextTo"/>
        <c:crossAx val="21076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en-US" sz="1400"/>
              <a:t>Active Spreads</a:t>
            </a:r>
          </a:p>
        </c:rich>
      </c:tx>
      <c:overlay val="1"/>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Active Crews</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Neue" panose="020005030000000200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0</c:formatCode>
                <c:ptCount val="24"/>
                <c:pt idx="0">
                  <c:v>65</c:v>
                </c:pt>
                <c:pt idx="1">
                  <c:v>58</c:v>
                </c:pt>
                <c:pt idx="2">
                  <c:v>56</c:v>
                </c:pt>
                <c:pt idx="3">
                  <c:v>55</c:v>
                </c:pt>
                <c:pt idx="4">
                  <c:v>52</c:v>
                </c:pt>
                <c:pt idx="5">
                  <c:v>12</c:v>
                </c:pt>
                <c:pt idx="6">
                  <c:v>20.399999999999999</c:v>
                </c:pt>
                <c:pt idx="7">
                  <c:v>26.8</c:v>
                </c:pt>
                <c:pt idx="8">
                  <c:v>31</c:v>
                </c:pt>
                <c:pt idx="9">
                  <c:v>33</c:v>
                </c:pt>
                <c:pt idx="10">
                  <c:v>35</c:v>
                </c:pt>
                <c:pt idx="11">
                  <c:v>36</c:v>
                </c:pt>
                <c:pt idx="12">
                  <c:v>37</c:v>
                </c:pt>
                <c:pt idx="13">
                  <c:v>38</c:v>
                </c:pt>
                <c:pt idx="14">
                  <c:v>43</c:v>
                </c:pt>
                <c:pt idx="15">
                  <c:v>43.5</c:v>
                </c:pt>
                <c:pt idx="16">
                  <c:v>44</c:v>
                </c:pt>
                <c:pt idx="17">
                  <c:v>43</c:v>
                </c:pt>
                <c:pt idx="18">
                  <c:v>42</c:v>
                </c:pt>
                <c:pt idx="19">
                  <c:v>41</c:v>
                </c:pt>
                <c:pt idx="20" formatCode="#,##0">
                  <c:v>41</c:v>
                </c:pt>
                <c:pt idx="21" formatCode="#,##0">
                  <c:v>42</c:v>
                </c:pt>
                <c:pt idx="22" formatCode="#,##0">
                  <c:v>42</c:v>
                </c:pt>
                <c:pt idx="23" formatCode="#,##0">
                  <c:v>43</c:v>
                </c:pt>
              </c:numCache>
            </c:numRef>
          </c:val>
          <c:smooth val="0"/>
          <c:extLst>
            <c:ext xmlns:c16="http://schemas.microsoft.com/office/drawing/2014/chart" uri="{C3380CC4-5D6E-409C-BE32-E72D297353CC}">
              <c16:uniqueId val="{00000000-792C-443A-94A2-FB64E015A16C}"/>
            </c:ext>
          </c:extLst>
        </c:ser>
        <c:dLbls>
          <c:dLblPos val="ctr"/>
          <c:showLegendKey val="0"/>
          <c:showVal val="1"/>
          <c:showCatName val="0"/>
          <c:showSerName val="0"/>
          <c:showPercent val="0"/>
          <c:showBubbleSize val="0"/>
        </c:dLbls>
        <c:smooth val="0"/>
        <c:axId val="210761984"/>
        <c:axId val="208863232"/>
      </c:lineChart>
      <c:catAx>
        <c:axId val="210761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8863232"/>
        <c:crosses val="autoZero"/>
        <c:auto val="1"/>
        <c:lblAlgn val="ctr"/>
        <c:lblOffset val="100"/>
        <c:noMultiLvlLbl val="0"/>
      </c:catAx>
      <c:valAx>
        <c:axId val="208863232"/>
        <c:scaling>
          <c:orientation val="minMax"/>
        </c:scaling>
        <c:delete val="1"/>
        <c:axPos val="l"/>
        <c:numFmt formatCode="0" sourceLinked="0"/>
        <c:majorTickMark val="none"/>
        <c:minorTickMark val="none"/>
        <c:tickLblPos val="nextTo"/>
        <c:crossAx val="21076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en-US" sz="1400" dirty="0"/>
              <a:t>$ (MILLIONS) / CREW / QUARTER</a:t>
            </a:r>
          </a:p>
        </c:rich>
      </c:tx>
      <c:overlay val="1"/>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$/Crew/Qtr (Millions)</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Neue" panose="020005030000000200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0</c:formatCode>
                <c:ptCount val="24"/>
                <c:pt idx="0">
                  <c:v>19.738461538461539</c:v>
                </c:pt>
                <c:pt idx="1">
                  <c:v>19.898275862068964</c:v>
                </c:pt>
                <c:pt idx="2">
                  <c:v>19.517857142857142</c:v>
                </c:pt>
                <c:pt idx="3">
                  <c:v>17.127272727272729</c:v>
                </c:pt>
                <c:pt idx="4">
                  <c:v>17.692307692307693</c:v>
                </c:pt>
                <c:pt idx="5">
                  <c:v>16.666666666666668</c:v>
                </c:pt>
                <c:pt idx="6">
                  <c:v>15.818627450980395</c:v>
                </c:pt>
                <c:pt idx="7">
                  <c:v>16.201492537313435</c:v>
                </c:pt>
                <c:pt idx="8">
                  <c:v>16.612903225806452</c:v>
                </c:pt>
                <c:pt idx="9">
                  <c:v>15.909090909090908</c:v>
                </c:pt>
                <c:pt idx="10">
                  <c:v>16.8</c:v>
                </c:pt>
                <c:pt idx="11">
                  <c:v>17.100000000000001</c:v>
                </c:pt>
                <c:pt idx="12">
                  <c:v>18.918918918918919</c:v>
                </c:pt>
                <c:pt idx="13">
                  <c:v>21.842105263157894</c:v>
                </c:pt>
                <c:pt idx="14">
                  <c:v>22.906976744186046</c:v>
                </c:pt>
                <c:pt idx="15">
                  <c:v>24.022988505747126</c:v>
                </c:pt>
                <c:pt idx="16">
                  <c:v>24.431818181818183</c:v>
                </c:pt>
                <c:pt idx="17">
                  <c:v>23.953488372093023</c:v>
                </c:pt>
                <c:pt idx="18">
                  <c:v>24.642857142857142</c:v>
                </c:pt>
                <c:pt idx="19">
                  <c:v>24.15</c:v>
                </c:pt>
                <c:pt idx="20" formatCode="#,##0">
                  <c:v>24.15</c:v>
                </c:pt>
                <c:pt idx="21" formatCode="#,##0">
                  <c:v>24.15</c:v>
                </c:pt>
                <c:pt idx="22" formatCode="#,##0">
                  <c:v>24.15</c:v>
                </c:pt>
                <c:pt idx="23" formatCode="#,##0">
                  <c:v>24.150000000000002</c:v>
                </c:pt>
              </c:numCache>
            </c:numRef>
          </c:val>
          <c:smooth val="0"/>
          <c:extLst>
            <c:ext xmlns:c16="http://schemas.microsoft.com/office/drawing/2014/chart" uri="{C3380CC4-5D6E-409C-BE32-E72D297353CC}">
              <c16:uniqueId val="{00000000-EF64-44B2-8A4E-1FF7CC0F69EF}"/>
            </c:ext>
          </c:extLst>
        </c:ser>
        <c:dLbls>
          <c:dLblPos val="ctr"/>
          <c:showLegendKey val="0"/>
          <c:showVal val="1"/>
          <c:showCatName val="0"/>
          <c:showSerName val="0"/>
          <c:showPercent val="0"/>
          <c:showBubbleSize val="0"/>
        </c:dLbls>
        <c:smooth val="0"/>
        <c:axId val="210761984"/>
        <c:axId val="208863232"/>
      </c:lineChart>
      <c:catAx>
        <c:axId val="210761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8863232"/>
        <c:crosses val="autoZero"/>
        <c:auto val="1"/>
        <c:lblAlgn val="ctr"/>
        <c:lblOffset val="100"/>
        <c:noMultiLvlLbl val="0"/>
      </c:catAx>
      <c:valAx>
        <c:axId val="208863232"/>
        <c:scaling>
          <c:orientation val="minMax"/>
        </c:scaling>
        <c:delete val="1"/>
        <c:axPos val="l"/>
        <c:numFmt formatCode="0" sourceLinked="0"/>
        <c:majorTickMark val="none"/>
        <c:minorTickMark val="none"/>
        <c:tickLblPos val="nextTo"/>
        <c:crossAx val="21076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en-US" sz="1400" dirty="0"/>
              <a:t>QUARTERLY REVENUE (MILLIONS)</a:t>
            </a:r>
          </a:p>
        </c:rich>
      </c:tx>
      <c:overlay val="1"/>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Revenues (Millions)</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Neue" panose="020005030000000200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0</c:formatCode>
                <c:ptCount val="24"/>
                <c:pt idx="0">
                  <c:v>1283</c:v>
                </c:pt>
                <c:pt idx="1">
                  <c:v>1154.0999999999999</c:v>
                </c:pt>
                <c:pt idx="2">
                  <c:v>1093</c:v>
                </c:pt>
                <c:pt idx="3">
                  <c:v>942</c:v>
                </c:pt>
                <c:pt idx="4">
                  <c:v>920</c:v>
                </c:pt>
                <c:pt idx="5">
                  <c:v>200</c:v>
                </c:pt>
                <c:pt idx="6">
                  <c:v>322.70000000000005</c:v>
                </c:pt>
                <c:pt idx="7">
                  <c:v>434.20000000000005</c:v>
                </c:pt>
                <c:pt idx="8">
                  <c:v>515</c:v>
                </c:pt>
                <c:pt idx="9">
                  <c:v>525</c:v>
                </c:pt>
                <c:pt idx="10">
                  <c:v>588</c:v>
                </c:pt>
                <c:pt idx="11">
                  <c:v>615.6</c:v>
                </c:pt>
                <c:pt idx="12">
                  <c:v>700</c:v>
                </c:pt>
                <c:pt idx="13">
                  <c:v>830</c:v>
                </c:pt>
                <c:pt idx="14">
                  <c:v>985</c:v>
                </c:pt>
                <c:pt idx="15">
                  <c:v>1045</c:v>
                </c:pt>
                <c:pt idx="16">
                  <c:v>1075</c:v>
                </c:pt>
                <c:pt idx="17">
                  <c:v>1030</c:v>
                </c:pt>
                <c:pt idx="18">
                  <c:v>1035</c:v>
                </c:pt>
                <c:pt idx="19">
                  <c:v>990.15</c:v>
                </c:pt>
                <c:pt idx="20" formatCode="#,##0">
                  <c:v>990.15</c:v>
                </c:pt>
                <c:pt idx="21" formatCode="#,##0">
                  <c:v>1014.3</c:v>
                </c:pt>
                <c:pt idx="22" formatCode="#,##0">
                  <c:v>1014.3</c:v>
                </c:pt>
                <c:pt idx="23" formatCode="#,##0">
                  <c:v>1038.45</c:v>
                </c:pt>
              </c:numCache>
            </c:numRef>
          </c:val>
          <c:smooth val="0"/>
          <c:extLst>
            <c:ext xmlns:c16="http://schemas.microsoft.com/office/drawing/2014/chart" uri="{C3380CC4-5D6E-409C-BE32-E72D297353CC}">
              <c16:uniqueId val="{00000000-30B2-4E5F-8A2B-933C0A9F0E28}"/>
            </c:ext>
          </c:extLst>
        </c:ser>
        <c:dLbls>
          <c:dLblPos val="ctr"/>
          <c:showLegendKey val="0"/>
          <c:showVal val="1"/>
          <c:showCatName val="0"/>
          <c:showSerName val="0"/>
          <c:showPercent val="0"/>
          <c:showBubbleSize val="0"/>
        </c:dLbls>
        <c:smooth val="0"/>
        <c:axId val="210761984"/>
        <c:axId val="208863232"/>
      </c:lineChart>
      <c:catAx>
        <c:axId val="210761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8863232"/>
        <c:crosses val="autoZero"/>
        <c:auto val="1"/>
        <c:lblAlgn val="ctr"/>
        <c:lblOffset val="100"/>
        <c:noMultiLvlLbl val="0"/>
      </c:catAx>
      <c:valAx>
        <c:axId val="208863232"/>
        <c:scaling>
          <c:orientation val="minMax"/>
        </c:scaling>
        <c:delete val="1"/>
        <c:axPos val="l"/>
        <c:numFmt formatCode="0" sourceLinked="0"/>
        <c:majorTickMark val="none"/>
        <c:minorTickMark val="none"/>
        <c:tickLblPos val="nextTo"/>
        <c:crossAx val="21076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en-US" sz="1400"/>
              <a:t>Active Spreads</a:t>
            </a:r>
          </a:p>
        </c:rich>
      </c:tx>
      <c:overlay val="1"/>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Active Crews</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Neue" panose="020005030000000200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0</c:formatCode>
                <c:ptCount val="24"/>
                <c:pt idx="0">
                  <c:v>48.5</c:v>
                </c:pt>
                <c:pt idx="1">
                  <c:v>48.3</c:v>
                </c:pt>
                <c:pt idx="2">
                  <c:v>41.3</c:v>
                </c:pt>
                <c:pt idx="3">
                  <c:v>37</c:v>
                </c:pt>
                <c:pt idx="4">
                  <c:v>40.200000000000003</c:v>
                </c:pt>
                <c:pt idx="5">
                  <c:v>14.9</c:v>
                </c:pt>
                <c:pt idx="6">
                  <c:v>22</c:v>
                </c:pt>
                <c:pt idx="7">
                  <c:v>28.5</c:v>
                </c:pt>
                <c:pt idx="8">
                  <c:v>34.6</c:v>
                </c:pt>
                <c:pt idx="9">
                  <c:v>37.1</c:v>
                </c:pt>
                <c:pt idx="10">
                  <c:v>32.799999999999997</c:v>
                </c:pt>
                <c:pt idx="11">
                  <c:v>34.1</c:v>
                </c:pt>
                <c:pt idx="12">
                  <c:v>38.4</c:v>
                </c:pt>
                <c:pt idx="13">
                  <c:v>41</c:v>
                </c:pt>
                <c:pt idx="14">
                  <c:v>42.5</c:v>
                </c:pt>
                <c:pt idx="15">
                  <c:v>43</c:v>
                </c:pt>
                <c:pt idx="16">
                  <c:v>40.700000000000003</c:v>
                </c:pt>
                <c:pt idx="17">
                  <c:v>35</c:v>
                </c:pt>
                <c:pt idx="18">
                  <c:v>29</c:v>
                </c:pt>
                <c:pt idx="19">
                  <c:v>28</c:v>
                </c:pt>
                <c:pt idx="20" formatCode="#,##0">
                  <c:v>29</c:v>
                </c:pt>
                <c:pt idx="21" formatCode="#,##0">
                  <c:v>31</c:v>
                </c:pt>
                <c:pt idx="22" formatCode="#,##0">
                  <c:v>33</c:v>
                </c:pt>
                <c:pt idx="23" formatCode="#,##0">
                  <c:v>35</c:v>
                </c:pt>
              </c:numCache>
            </c:numRef>
          </c:val>
          <c:smooth val="0"/>
          <c:extLst>
            <c:ext xmlns:c16="http://schemas.microsoft.com/office/drawing/2014/chart" uri="{C3380CC4-5D6E-409C-BE32-E72D297353CC}">
              <c16:uniqueId val="{00000000-792C-443A-94A2-FB64E015A16C}"/>
            </c:ext>
          </c:extLst>
        </c:ser>
        <c:dLbls>
          <c:dLblPos val="ctr"/>
          <c:showLegendKey val="0"/>
          <c:showVal val="1"/>
          <c:showCatName val="0"/>
          <c:showSerName val="0"/>
          <c:showPercent val="0"/>
          <c:showBubbleSize val="0"/>
        </c:dLbls>
        <c:smooth val="0"/>
        <c:axId val="210761984"/>
        <c:axId val="208863232"/>
      </c:lineChart>
      <c:catAx>
        <c:axId val="210761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8863232"/>
        <c:crosses val="autoZero"/>
        <c:auto val="1"/>
        <c:lblAlgn val="ctr"/>
        <c:lblOffset val="100"/>
        <c:noMultiLvlLbl val="0"/>
      </c:catAx>
      <c:valAx>
        <c:axId val="208863232"/>
        <c:scaling>
          <c:orientation val="minMax"/>
        </c:scaling>
        <c:delete val="1"/>
        <c:axPos val="l"/>
        <c:numFmt formatCode="0" sourceLinked="0"/>
        <c:majorTickMark val="none"/>
        <c:minorTickMark val="none"/>
        <c:tickLblPos val="nextTo"/>
        <c:crossAx val="21076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en-US" sz="1400" dirty="0"/>
              <a:t>$ (MILLIONS) / CREW / QUARTER</a:t>
            </a:r>
          </a:p>
        </c:rich>
      </c:tx>
      <c:overlay val="1"/>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$/Crew/Qtr (Millions)</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Neue" panose="020005030000000200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0</c:formatCode>
                <c:ptCount val="24"/>
                <c:pt idx="0">
                  <c:v>12.779381443298968</c:v>
                </c:pt>
                <c:pt idx="1">
                  <c:v>12.712215320910973</c:v>
                </c:pt>
                <c:pt idx="2">
                  <c:v>12.881355932203391</c:v>
                </c:pt>
                <c:pt idx="3">
                  <c:v>12.189189189189189</c:v>
                </c:pt>
                <c:pt idx="4">
                  <c:v>13.656716417910447</c:v>
                </c:pt>
                <c:pt idx="5">
                  <c:v>10.409395973154364</c:v>
                </c:pt>
                <c:pt idx="6">
                  <c:v>8.6658636363636372</c:v>
                </c:pt>
                <c:pt idx="7">
                  <c:v>8.7122105263157898</c:v>
                </c:pt>
                <c:pt idx="8">
                  <c:v>10.268728323699422</c:v>
                </c:pt>
                <c:pt idx="9">
                  <c:v>10.034986522911051</c:v>
                </c:pt>
                <c:pt idx="10">
                  <c:v>10.935914634146341</c:v>
                </c:pt>
                <c:pt idx="11">
                  <c:v>10.729734897360704</c:v>
                </c:pt>
                <c:pt idx="12">
                  <c:v>12.698990604166667</c:v>
                </c:pt>
                <c:pt idx="13">
                  <c:v>16.944834906341462</c:v>
                </c:pt>
                <c:pt idx="14">
                  <c:v>18.020741284273797</c:v>
                </c:pt>
                <c:pt idx="15">
                  <c:v>19.952186513251373</c:v>
                </c:pt>
                <c:pt idx="16">
                  <c:v>19.415233415233416</c:v>
                </c:pt>
                <c:pt idx="17">
                  <c:v>17.377142857142857</c:v>
                </c:pt>
                <c:pt idx="18">
                  <c:v>16.879310344827587</c:v>
                </c:pt>
                <c:pt idx="19">
                  <c:v>16.541724137931034</c:v>
                </c:pt>
                <c:pt idx="20" formatCode="#,##0">
                  <c:v>16.541724137931034</c:v>
                </c:pt>
                <c:pt idx="21" formatCode="#,##0">
                  <c:v>16.541724137931034</c:v>
                </c:pt>
                <c:pt idx="22" formatCode="#,##0">
                  <c:v>16.541724137931034</c:v>
                </c:pt>
                <c:pt idx="23" formatCode="#,##0">
                  <c:v>16.541724137931034</c:v>
                </c:pt>
              </c:numCache>
            </c:numRef>
          </c:val>
          <c:smooth val="0"/>
          <c:extLst>
            <c:ext xmlns:c16="http://schemas.microsoft.com/office/drawing/2014/chart" uri="{C3380CC4-5D6E-409C-BE32-E72D297353CC}">
              <c16:uniqueId val="{00000000-EF64-44B2-8A4E-1FF7CC0F69EF}"/>
            </c:ext>
          </c:extLst>
        </c:ser>
        <c:dLbls>
          <c:dLblPos val="ctr"/>
          <c:showLegendKey val="0"/>
          <c:showVal val="1"/>
          <c:showCatName val="0"/>
          <c:showSerName val="0"/>
          <c:showPercent val="0"/>
          <c:showBubbleSize val="0"/>
        </c:dLbls>
        <c:smooth val="0"/>
        <c:axId val="210761984"/>
        <c:axId val="208863232"/>
      </c:lineChart>
      <c:catAx>
        <c:axId val="210761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8863232"/>
        <c:crosses val="autoZero"/>
        <c:auto val="1"/>
        <c:lblAlgn val="ctr"/>
        <c:lblOffset val="100"/>
        <c:noMultiLvlLbl val="0"/>
      </c:catAx>
      <c:valAx>
        <c:axId val="208863232"/>
        <c:scaling>
          <c:orientation val="minMax"/>
        </c:scaling>
        <c:delete val="1"/>
        <c:axPos val="l"/>
        <c:numFmt formatCode="0" sourceLinked="0"/>
        <c:majorTickMark val="none"/>
        <c:minorTickMark val="none"/>
        <c:tickLblPos val="nextTo"/>
        <c:crossAx val="21076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 South Texas   </c:v>
                </c:pt>
              </c:strCache>
            </c:strRef>
          </c:tx>
          <c:spPr>
            <a:solidFill>
              <a:schemeClr val="accent1"/>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_(* #,##0_);_(* \(#,##0\);_(* "-"??_);_(@_)</c:formatCode>
                <c:ptCount val="24"/>
                <c:pt idx="0">
                  <c:v>13277.054997579002</c:v>
                </c:pt>
                <c:pt idx="1">
                  <c:v>13073.935872616039</c:v>
                </c:pt>
                <c:pt idx="2">
                  <c:v>12854.174557378328</c:v>
                </c:pt>
                <c:pt idx="3">
                  <c:v>11565.770396375692</c:v>
                </c:pt>
                <c:pt idx="4">
                  <c:v>10585.538803555763</c:v>
                </c:pt>
                <c:pt idx="5">
                  <c:v>3489.9333649476221</c:v>
                </c:pt>
                <c:pt idx="6">
                  <c:v>4328.459801798158</c:v>
                </c:pt>
                <c:pt idx="7">
                  <c:v>5963.0313020886215</c:v>
                </c:pt>
                <c:pt idx="8">
                  <c:v>7753.8680998840373</c:v>
                </c:pt>
                <c:pt idx="9">
                  <c:v>9098.4005766889295</c:v>
                </c:pt>
                <c:pt idx="10">
                  <c:v>9853.7810347799405</c:v>
                </c:pt>
                <c:pt idx="11">
                  <c:v>9600.4953951556763</c:v>
                </c:pt>
                <c:pt idx="12">
                  <c:v>10046.325261836408</c:v>
                </c:pt>
                <c:pt idx="13">
                  <c:v>11304.336542356776</c:v>
                </c:pt>
                <c:pt idx="14">
                  <c:v>13017.422922550506</c:v>
                </c:pt>
                <c:pt idx="15">
                  <c:v>13421.669417213747</c:v>
                </c:pt>
                <c:pt idx="16">
                  <c:v>14136.562348025054</c:v>
                </c:pt>
                <c:pt idx="17">
                  <c:v>13527.989090934569</c:v>
                </c:pt>
                <c:pt idx="18">
                  <c:v>12598.035634524091</c:v>
                </c:pt>
                <c:pt idx="19">
                  <c:v>12425.001392864675</c:v>
                </c:pt>
                <c:pt idx="20">
                  <c:v>14366.997732275018</c:v>
                </c:pt>
                <c:pt idx="21">
                  <c:v>15052.279916831814</c:v>
                </c:pt>
                <c:pt idx="22">
                  <c:v>16076.999384909368</c:v>
                </c:pt>
                <c:pt idx="23">
                  <c:v>16819.578740869598</c:v>
                </c:pt>
              </c:numCache>
            </c:numRef>
          </c:val>
          <c:extLst>
            <c:ext xmlns:c16="http://schemas.microsoft.com/office/drawing/2014/chart" uri="{C3380CC4-5D6E-409C-BE32-E72D297353CC}">
              <c16:uniqueId val="{00000004-92A9-4BBD-87A4-511BE6C6F7FC}"/>
            </c:ext>
          </c:extLst>
        </c:ser>
        <c:ser>
          <c:idx val="1"/>
          <c:order val="1"/>
          <c:tx>
            <c:strRef>
              <c:f>Sheet1!$A$3</c:f>
              <c:strCache>
                <c:ptCount val="1"/>
                <c:pt idx="0">
                  <c:v> Permian   </c:v>
                </c:pt>
              </c:strCache>
            </c:strRef>
          </c:tx>
          <c:spPr>
            <a:solidFill>
              <a:schemeClr val="accent2"/>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Sheet1!$B$3:$Y$3</c:f>
              <c:numCache>
                <c:formatCode>_(* #,##0_);_(* \(#,##0\);_(* "-"??_);_(@_)</c:formatCode>
                <c:ptCount val="24"/>
                <c:pt idx="0">
                  <c:v>50873.998133148205</c:v>
                </c:pt>
                <c:pt idx="1">
                  <c:v>50041.33996129685</c:v>
                </c:pt>
                <c:pt idx="2">
                  <c:v>49147.527079198451</c:v>
                </c:pt>
                <c:pt idx="3">
                  <c:v>44174.662829826477</c:v>
                </c:pt>
                <c:pt idx="4">
                  <c:v>48022.034707921397</c:v>
                </c:pt>
                <c:pt idx="5">
                  <c:v>15875.567530203094</c:v>
                </c:pt>
                <c:pt idx="6">
                  <c:v>19741.696008561357</c:v>
                </c:pt>
                <c:pt idx="7">
                  <c:v>27265.540035753824</c:v>
                </c:pt>
                <c:pt idx="8">
                  <c:v>45701.757272045543</c:v>
                </c:pt>
                <c:pt idx="9">
                  <c:v>53752.230071919636</c:v>
                </c:pt>
                <c:pt idx="10">
                  <c:v>58346.519298524174</c:v>
                </c:pt>
                <c:pt idx="11">
                  <c:v>56970.743343735332</c:v>
                </c:pt>
                <c:pt idx="12">
                  <c:v>59741.901472165882</c:v>
                </c:pt>
                <c:pt idx="13">
                  <c:v>67359.596575618896</c:v>
                </c:pt>
                <c:pt idx="14">
                  <c:v>78186.343394523821</c:v>
                </c:pt>
                <c:pt idx="15">
                  <c:v>80760.394649311347</c:v>
                </c:pt>
                <c:pt idx="16">
                  <c:v>85211.116802303746</c:v>
                </c:pt>
                <c:pt idx="17">
                  <c:v>81681.179230999245</c:v>
                </c:pt>
                <c:pt idx="18">
                  <c:v>76191.197541948815</c:v>
                </c:pt>
                <c:pt idx="19">
                  <c:v>75264.39919673829</c:v>
                </c:pt>
                <c:pt idx="20">
                  <c:v>87055.045536270438</c:v>
                </c:pt>
                <c:pt idx="21">
                  <c:v>91235.103267423896</c:v>
                </c:pt>
                <c:pt idx="22">
                  <c:v>97475.06256230615</c:v>
                </c:pt>
                <c:pt idx="23">
                  <c:v>102006.92834433402</c:v>
                </c:pt>
              </c:numCache>
            </c:numRef>
          </c:val>
          <c:extLst>
            <c:ext xmlns:c16="http://schemas.microsoft.com/office/drawing/2014/chart" uri="{C3380CC4-5D6E-409C-BE32-E72D297353CC}">
              <c16:uniqueId val="{00000005-92A9-4BBD-87A4-511BE6C6F7FC}"/>
            </c:ext>
          </c:extLst>
        </c:ser>
        <c:ser>
          <c:idx val="2"/>
          <c:order val="2"/>
          <c:tx>
            <c:strRef>
              <c:f>Sheet1!$A$4</c:f>
              <c:strCache>
                <c:ptCount val="1"/>
                <c:pt idx="0">
                  <c:v> MidContinent   </c:v>
                </c:pt>
              </c:strCache>
            </c:strRef>
          </c:tx>
          <c:spPr>
            <a:solidFill>
              <a:schemeClr val="accent3"/>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Sheet1!$B$4:$Y$4</c:f>
              <c:numCache>
                <c:formatCode>_(* #,##0_);_(* \(#,##0\);_(* "-"??_);_(@_)</c:formatCode>
                <c:ptCount val="24"/>
                <c:pt idx="0">
                  <c:v>9100.5591091625683</c:v>
                </c:pt>
                <c:pt idx="1">
                  <c:v>8967.2705830952164</c:v>
                </c:pt>
                <c:pt idx="2">
                  <c:v>8822.2895101597824</c:v>
                </c:pt>
                <c:pt idx="3">
                  <c:v>7943.1095423985134</c:v>
                </c:pt>
                <c:pt idx="4">
                  <c:v>4131.9062680169955</c:v>
                </c:pt>
                <c:pt idx="5">
                  <c:v>1373.4799430968653</c:v>
                </c:pt>
                <c:pt idx="6">
                  <c:v>1716.9222172891393</c:v>
                </c:pt>
                <c:pt idx="7">
                  <c:v>2383.1467357927881</c:v>
                </c:pt>
                <c:pt idx="8">
                  <c:v>3704.9602315335173</c:v>
                </c:pt>
                <c:pt idx="9">
                  <c:v>4377.562490861249</c:v>
                </c:pt>
                <c:pt idx="10">
                  <c:v>4772.5687153937624</c:v>
                </c:pt>
                <c:pt idx="11">
                  <c:v>4679.6337585639649</c:v>
                </c:pt>
                <c:pt idx="12">
                  <c:v>4927.0608816765834</c:v>
                </c:pt>
                <c:pt idx="13">
                  <c:v>5576.8356985570836</c:v>
                </c:pt>
                <c:pt idx="14">
                  <c:v>6554.7399000770019</c:v>
                </c:pt>
                <c:pt idx="15">
                  <c:v>6793.5733899311836</c:v>
                </c:pt>
                <c:pt idx="16">
                  <c:v>7191.4474454899664</c:v>
                </c:pt>
                <c:pt idx="17">
                  <c:v>6915.2874530204836</c:v>
                </c:pt>
                <c:pt idx="18">
                  <c:v>6470.1151063046855</c:v>
                </c:pt>
                <c:pt idx="19">
                  <c:v>6410.1644899833636</c:v>
                </c:pt>
                <c:pt idx="20">
                  <c:v>7429.424578160585</c:v>
                </c:pt>
                <c:pt idx="21">
                  <c:v>7801.5906154798886</c:v>
                </c:pt>
                <c:pt idx="22">
                  <c:v>8351.2938380262276</c:v>
                </c:pt>
                <c:pt idx="23">
                  <c:v>8756.0617162144408</c:v>
                </c:pt>
              </c:numCache>
            </c:numRef>
          </c:val>
          <c:extLst>
            <c:ext xmlns:c16="http://schemas.microsoft.com/office/drawing/2014/chart" uri="{C3380CC4-5D6E-409C-BE32-E72D297353CC}">
              <c16:uniqueId val="{00000006-92A9-4BBD-87A4-511BE6C6F7FC}"/>
            </c:ext>
          </c:extLst>
        </c:ser>
        <c:ser>
          <c:idx val="3"/>
          <c:order val="3"/>
          <c:tx>
            <c:strRef>
              <c:f>Sheet1!$A$5</c:f>
              <c:strCache>
                <c:ptCount val="1"/>
                <c:pt idx="0">
                  <c:v> Eastern   </c:v>
                </c:pt>
              </c:strCache>
            </c:strRef>
          </c:tx>
          <c:spPr>
            <a:solidFill>
              <a:schemeClr val="accent4"/>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Sheet1!$B$5:$Y$5</c:f>
              <c:numCache>
                <c:formatCode>_(* #,##0_);_(* \(#,##0\);_(* "-"??_);_(@_)</c:formatCode>
                <c:ptCount val="24"/>
                <c:pt idx="0">
                  <c:v>13403.455287477367</c:v>
                </c:pt>
                <c:pt idx="1">
                  <c:v>13173.824396146285</c:v>
                </c:pt>
                <c:pt idx="2">
                  <c:v>12928.574513557767</c:v>
                </c:pt>
                <c:pt idx="3">
                  <c:v>11611.602770733609</c:v>
                </c:pt>
                <c:pt idx="4">
                  <c:v>12556.255782709819</c:v>
                </c:pt>
                <c:pt idx="5">
                  <c:v>4123.3749998014864</c:v>
                </c:pt>
                <c:pt idx="6">
                  <c:v>5094.6300401762837</c:v>
                </c:pt>
                <c:pt idx="7">
                  <c:v>6992.6588940710317</c:v>
                </c:pt>
                <c:pt idx="8">
                  <c:v>8405.6960871469582</c:v>
                </c:pt>
                <c:pt idx="9">
                  <c:v>9829.1042719112702</c:v>
                </c:pt>
                <c:pt idx="10">
                  <c:v>10609.401848213623</c:v>
                </c:pt>
                <c:pt idx="11">
                  <c:v>10303.01164152367</c:v>
                </c:pt>
                <c:pt idx="12">
                  <c:v>10747.36184304057</c:v>
                </c:pt>
                <c:pt idx="13">
                  <c:v>12056.008132411289</c:v>
                </c:pt>
                <c:pt idx="14">
                  <c:v>14040.466007874556</c:v>
                </c:pt>
                <c:pt idx="15">
                  <c:v>14431.584806467905</c:v>
                </c:pt>
                <c:pt idx="16">
                  <c:v>15154.431051085721</c:v>
                </c:pt>
                <c:pt idx="17">
                  <c:v>14459.498183735999</c:v>
                </c:pt>
                <c:pt idx="18">
                  <c:v>13427.072328509617</c:v>
                </c:pt>
                <c:pt idx="19">
                  <c:v>13205.852799848</c:v>
                </c:pt>
                <c:pt idx="20">
                  <c:v>15232.878384243284</c:v>
                </c:pt>
                <c:pt idx="21">
                  <c:v>15921.535452703498</c:v>
                </c:pt>
                <c:pt idx="22">
                  <c:v>16965.807014752845</c:v>
                </c:pt>
                <c:pt idx="23">
                  <c:v>17708.87918127123</c:v>
                </c:pt>
              </c:numCache>
            </c:numRef>
          </c:val>
          <c:extLst>
            <c:ext xmlns:c16="http://schemas.microsoft.com/office/drawing/2014/chart" uri="{C3380CC4-5D6E-409C-BE32-E72D297353CC}">
              <c16:uniqueId val="{00000007-92A9-4BBD-87A4-511BE6C6F7FC}"/>
            </c:ext>
          </c:extLst>
        </c:ser>
        <c:ser>
          <c:idx val="4"/>
          <c:order val="4"/>
          <c:tx>
            <c:strRef>
              <c:f>Sheet1!$A$6</c:f>
              <c:strCache>
                <c:ptCount val="1"/>
                <c:pt idx="0">
                  <c:v> Bakken   </c:v>
                </c:pt>
              </c:strCache>
            </c:strRef>
          </c:tx>
          <c:spPr>
            <a:solidFill>
              <a:schemeClr val="accent5"/>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Sheet1!$B$6:$Y$6</c:f>
              <c:numCache>
                <c:formatCode>_(* #,##0_);_(* \(#,##0\);_(* "-"??_);_(@_)</c:formatCode>
                <c:ptCount val="24"/>
                <c:pt idx="0">
                  <c:v>11380.682497656255</c:v>
                </c:pt>
                <c:pt idx="1">
                  <c:v>11183.047670681701</c:v>
                </c:pt>
                <c:pt idx="2">
                  <c:v>10972.278794523443</c:v>
                </c:pt>
                <c:pt idx="3">
                  <c:v>9852.2935960898649</c:v>
                </c:pt>
                <c:pt idx="4">
                  <c:v>8938.1742240405292</c:v>
                </c:pt>
                <c:pt idx="5">
                  <c:v>2926.049583618887</c:v>
                </c:pt>
                <c:pt idx="6">
                  <c:v>3604.2609158121309</c:v>
                </c:pt>
                <c:pt idx="7">
                  <c:v>4932.3497871441377</c:v>
                </c:pt>
                <c:pt idx="8">
                  <c:v>5791.2770750692926</c:v>
                </c:pt>
                <c:pt idx="9">
                  <c:v>6752.8228978906118</c:v>
                </c:pt>
                <c:pt idx="10">
                  <c:v>7268.8007783350477</c:v>
                </c:pt>
                <c:pt idx="11">
                  <c:v>7039.8779552232018</c:v>
                </c:pt>
                <c:pt idx="12">
                  <c:v>7324.1881281379683</c:v>
                </c:pt>
                <c:pt idx="13">
                  <c:v>8194.9153379637464</c:v>
                </c:pt>
                <c:pt idx="14">
                  <c:v>9660.3657581767238</c:v>
                </c:pt>
                <c:pt idx="15">
                  <c:v>9903.8346948738217</c:v>
                </c:pt>
                <c:pt idx="16">
                  <c:v>10373.641581448352</c:v>
                </c:pt>
                <c:pt idx="17">
                  <c:v>9873.501120547915</c:v>
                </c:pt>
                <c:pt idx="18">
                  <c:v>9146.3741949606756</c:v>
                </c:pt>
                <c:pt idx="19">
                  <c:v>8974.4188349013348</c:v>
                </c:pt>
                <c:pt idx="20">
                  <c:v>10350.682123251418</c:v>
                </c:pt>
                <c:pt idx="21">
                  <c:v>10817.327291524949</c:v>
                </c:pt>
                <c:pt idx="22">
                  <c:v>11525.465025943638</c:v>
                </c:pt>
                <c:pt idx="23">
                  <c:v>12028.868780775978</c:v>
                </c:pt>
              </c:numCache>
            </c:numRef>
          </c:val>
          <c:extLst>
            <c:ext xmlns:c16="http://schemas.microsoft.com/office/drawing/2014/chart" uri="{C3380CC4-5D6E-409C-BE32-E72D297353CC}">
              <c16:uniqueId val="{00000008-92A9-4BBD-87A4-511BE6C6F7FC}"/>
            </c:ext>
          </c:extLst>
        </c:ser>
        <c:ser>
          <c:idx val="5"/>
          <c:order val="5"/>
          <c:tx>
            <c:strRef>
              <c:f>Sheet1!$A$7</c:f>
              <c:strCache>
                <c:ptCount val="1"/>
                <c:pt idx="0">
                  <c:v> East Tx/NoLa   </c:v>
                </c:pt>
              </c:strCache>
            </c:strRef>
          </c:tx>
          <c:spPr>
            <a:solidFill>
              <a:schemeClr val="accent6"/>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Sheet1!$B$7:$Y$7</c:f>
              <c:numCache>
                <c:formatCode>_(* #,##0_);_(* \(#,##0\);_(* "-"??_);_(@_)</c:formatCode>
                <c:ptCount val="24"/>
                <c:pt idx="0">
                  <c:v>2851.0563541625379</c:v>
                </c:pt>
                <c:pt idx="1">
                  <c:v>2807.9156880401802</c:v>
                </c:pt>
                <c:pt idx="2">
                  <c:v>2761.1784550333914</c:v>
                </c:pt>
                <c:pt idx="3">
                  <c:v>2484.8280892391022</c:v>
                </c:pt>
                <c:pt idx="4">
                  <c:v>3760.4043895050536</c:v>
                </c:pt>
                <c:pt idx="5">
                  <c:v>1256.6397791449729</c:v>
                </c:pt>
                <c:pt idx="6">
                  <c:v>1578.7525840719586</c:v>
                </c:pt>
                <c:pt idx="7">
                  <c:v>2201.7622478700268</c:v>
                </c:pt>
                <c:pt idx="8">
                  <c:v>3486.0404396104041</c:v>
                </c:pt>
                <c:pt idx="9">
                  <c:v>4136.4456755658894</c:v>
                </c:pt>
                <c:pt idx="10">
                  <c:v>4527.9343096269431</c:v>
                </c:pt>
                <c:pt idx="11">
                  <c:v>4456.8343751092825</c:v>
                </c:pt>
                <c:pt idx="12">
                  <c:v>4709.6564813449068</c:v>
                </c:pt>
                <c:pt idx="13">
                  <c:v>5349.3551725750422</c:v>
                </c:pt>
                <c:pt idx="14">
                  <c:v>6242.0631843641377</c:v>
                </c:pt>
                <c:pt idx="15">
                  <c:v>6491.5580266987172</c:v>
                </c:pt>
                <c:pt idx="16">
                  <c:v>7632.8022075206482</c:v>
                </c:pt>
                <c:pt idx="17">
                  <c:v>6394.312208149664</c:v>
                </c:pt>
                <c:pt idx="18">
                  <c:v>5842.2483482080734</c:v>
                </c:pt>
                <c:pt idx="19">
                  <c:v>6062.6934875783199</c:v>
                </c:pt>
                <c:pt idx="20">
                  <c:v>7210.4596303519756</c:v>
                </c:pt>
                <c:pt idx="21">
                  <c:v>7596.2495201291467</c:v>
                </c:pt>
                <c:pt idx="22">
                  <c:v>8157.119549058184</c:v>
                </c:pt>
                <c:pt idx="23">
                  <c:v>8578.6584309875507</c:v>
                </c:pt>
              </c:numCache>
            </c:numRef>
          </c:val>
          <c:extLst>
            <c:ext xmlns:c16="http://schemas.microsoft.com/office/drawing/2014/chart" uri="{C3380CC4-5D6E-409C-BE32-E72D297353CC}">
              <c16:uniqueId val="{00000009-92A9-4BBD-87A4-511BE6C6F7FC}"/>
            </c:ext>
          </c:extLst>
        </c:ser>
        <c:ser>
          <c:idx val="6"/>
          <c:order val="6"/>
          <c:tx>
            <c:strRef>
              <c:f>Sheet1!$A$8</c:f>
              <c:strCache>
                <c:ptCount val="1"/>
                <c:pt idx="0">
                  <c:v> Rockies   </c:v>
                </c:pt>
              </c:strCache>
            </c:strRef>
          </c:tx>
          <c:spPr>
            <a:solidFill>
              <a:schemeClr val="accent1">
                <a:lumMod val="6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Sheet1!$B$8:$Y$8</c:f>
              <c:numCache>
                <c:formatCode>_(* #,##0_);_(* \(#,##0\);_(* "-"??_);_(@_)</c:formatCode>
                <c:ptCount val="24"/>
                <c:pt idx="0">
                  <c:v>7939.5894957343362</c:v>
                </c:pt>
                <c:pt idx="1">
                  <c:v>7818.5610554679733</c:v>
                </c:pt>
                <c:pt idx="2">
                  <c:v>7687.5597633861871</c:v>
                </c:pt>
                <c:pt idx="3">
                  <c:v>6917.391553846589</c:v>
                </c:pt>
                <c:pt idx="4">
                  <c:v>5334.8223061903918</c:v>
                </c:pt>
                <c:pt idx="5">
                  <c:v>1787.9019158759272</c:v>
                </c:pt>
                <c:pt idx="6">
                  <c:v>2252.2420860552656</c:v>
                </c:pt>
                <c:pt idx="7">
                  <c:v>3148.9625775363415</c:v>
                </c:pt>
                <c:pt idx="8">
                  <c:v>4459.984798909436</c:v>
                </c:pt>
                <c:pt idx="9">
                  <c:v>5303.9443730113699</c:v>
                </c:pt>
                <c:pt idx="10">
                  <c:v>5818.1867021230792</c:v>
                </c:pt>
                <c:pt idx="11">
                  <c:v>5738.2526392549553</c:v>
                </c:pt>
                <c:pt idx="12">
                  <c:v>6075.2170451992124</c:v>
                </c:pt>
                <c:pt idx="13">
                  <c:v>6912.7487250416425</c:v>
                </c:pt>
                <c:pt idx="14">
                  <c:v>8154.9139229580369</c:v>
                </c:pt>
                <c:pt idx="15">
                  <c:v>8492.6112171428103</c:v>
                </c:pt>
                <c:pt idx="16">
                  <c:v>9031.1855143484281</c:v>
                </c:pt>
                <c:pt idx="17">
                  <c:v>8722.416000500376</c:v>
                </c:pt>
                <c:pt idx="18">
                  <c:v>8195.1131957896851</c:v>
                </c:pt>
                <c:pt idx="19">
                  <c:v>8151.7711892945508</c:v>
                </c:pt>
                <c:pt idx="20">
                  <c:v>9492.4635313067829</c:v>
                </c:pt>
                <c:pt idx="21">
                  <c:v>10013.46723120364</c:v>
                </c:pt>
                <c:pt idx="22">
                  <c:v>10766.441695077734</c:v>
                </c:pt>
                <c:pt idx="23">
                  <c:v>11336.699517936935</c:v>
                </c:pt>
              </c:numCache>
            </c:numRef>
          </c:val>
          <c:extLst>
            <c:ext xmlns:c16="http://schemas.microsoft.com/office/drawing/2014/chart" uri="{C3380CC4-5D6E-409C-BE32-E72D297353CC}">
              <c16:uniqueId val="{0000000A-92A9-4BBD-87A4-511BE6C6F7FC}"/>
            </c:ext>
          </c:extLst>
        </c:ser>
        <c:ser>
          <c:idx val="7"/>
          <c:order val="7"/>
          <c:tx>
            <c:strRef>
              <c:f>Sheet1!$A$9</c:f>
              <c:strCache>
                <c:ptCount val="1"/>
                <c:pt idx="0">
                  <c:v> Other US   </c:v>
                </c:pt>
              </c:strCache>
            </c:strRef>
          </c:tx>
          <c:spPr>
            <a:solidFill>
              <a:schemeClr val="accent2">
                <a:lumMod val="6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Sheet1!$B$9:$Y$9</c:f>
              <c:numCache>
                <c:formatCode>_(* #,##0_);_(* \(#,##0\);_(* "-"??_);_(@_)</c:formatCode>
                <c:ptCount val="24"/>
                <c:pt idx="0">
                  <c:v>1285.8180026498778</c:v>
                </c:pt>
                <c:pt idx="1">
                  <c:v>1264.9350454364849</c:v>
                </c:pt>
                <c:pt idx="2">
                  <c:v>1241.9951703943502</c:v>
                </c:pt>
                <c:pt idx="3">
                  <c:v>1115.5818460631851</c:v>
                </c:pt>
                <c:pt idx="4">
                  <c:v>524.31961342964439</c:v>
                </c:pt>
                <c:pt idx="5">
                  <c:v>170.51734904416688</c:v>
                </c:pt>
                <c:pt idx="6">
                  <c:v>208.60913256710595</c:v>
                </c:pt>
                <c:pt idx="7">
                  <c:v>283.46326170828223</c:v>
                </c:pt>
                <c:pt idx="8">
                  <c:v>692.42584038519362</c:v>
                </c:pt>
                <c:pt idx="9">
                  <c:v>786.84754589226554</c:v>
                </c:pt>
                <c:pt idx="10">
                  <c:v>825.51548243325681</c:v>
                </c:pt>
                <c:pt idx="11">
                  <c:v>779.3537597409105</c:v>
                </c:pt>
                <c:pt idx="12">
                  <c:v>805.29810041731639</c:v>
                </c:pt>
                <c:pt idx="13">
                  <c:v>894.6842668109324</c:v>
                </c:pt>
                <c:pt idx="14">
                  <c:v>1024.7192043578921</c:v>
                </c:pt>
                <c:pt idx="15">
                  <c:v>1042.9186085534848</c:v>
                </c:pt>
                <c:pt idx="16">
                  <c:v>991.2585832050263</c:v>
                </c:pt>
                <c:pt idx="17">
                  <c:v>920.45439869038148</c:v>
                </c:pt>
                <c:pt idx="18">
                  <c:v>831.94916804707543</c:v>
                </c:pt>
                <c:pt idx="19">
                  <c:v>796.54707578975319</c:v>
                </c:pt>
                <c:pt idx="20">
                  <c:v>914.15001197510423</c:v>
                </c:pt>
                <c:pt idx="21">
                  <c:v>950.37909908393783</c:v>
                </c:pt>
                <c:pt idx="22">
                  <c:v>1007.0557777164855</c:v>
                </c:pt>
                <c:pt idx="23">
                  <c:v>1045.0383643347768</c:v>
                </c:pt>
              </c:numCache>
            </c:numRef>
          </c:val>
          <c:extLst>
            <c:ext xmlns:c16="http://schemas.microsoft.com/office/drawing/2014/chart" uri="{C3380CC4-5D6E-409C-BE32-E72D297353CC}">
              <c16:uniqueId val="{0000000B-92A9-4BBD-87A4-511BE6C6F7FC}"/>
            </c:ext>
          </c:extLst>
        </c:ser>
        <c:dLbls>
          <c:showLegendKey val="0"/>
          <c:showVal val="0"/>
          <c:showCatName val="0"/>
          <c:showSerName val="0"/>
          <c:showPercent val="0"/>
          <c:showBubbleSize val="0"/>
        </c:dLbls>
        <c:gapWidth val="50"/>
        <c:overlap val="100"/>
        <c:axId val="210761984"/>
        <c:axId val="208863232"/>
      </c:barChart>
      <c:catAx>
        <c:axId val="2107619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cap="none" spc="0" normalizeH="0" baseline="0">
                <a:solidFill>
                  <a:schemeClr val="tx1">
                    <a:lumMod val="65000"/>
                    <a:lumOff val="35000"/>
                  </a:schemeClr>
                </a:solidFill>
                <a:latin typeface="Helvetica Neue" panose="02000503000000020004"/>
                <a:ea typeface="+mn-ea"/>
                <a:cs typeface="+mn-cs"/>
              </a:defRPr>
            </a:pPr>
            <a:endParaRPr lang="en-US"/>
          </a:p>
        </c:txPr>
        <c:crossAx val="208863232"/>
        <c:crosses val="autoZero"/>
        <c:auto val="1"/>
        <c:lblAlgn val="ctr"/>
        <c:lblOffset val="100"/>
        <c:noMultiLvlLbl val="0"/>
      </c:catAx>
      <c:valAx>
        <c:axId val="2088632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a:ea typeface="+mn-ea"/>
                <a:cs typeface="+mn-cs"/>
              </a:defRPr>
            </a:pPr>
            <a:endParaRPr lang="en-US"/>
          </a:p>
        </c:txPr>
        <c:crossAx val="2107619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a:ea typeface="+mn-ea"/>
              <a:cs typeface="+mn-cs"/>
            </a:defRPr>
          </a:pPr>
          <a:endParaRPr lang="en-US"/>
        </a:p>
      </c:txPr>
    </c:legend>
    <c:plotVisOnly val="1"/>
    <c:dispBlanksAs val="gap"/>
    <c:showDLblsOverMax val="0"/>
  </c:chart>
  <c:spPr>
    <a:noFill/>
    <a:ln>
      <a:noFill/>
    </a:ln>
    <a:effectLst/>
  </c:spPr>
  <c:txPr>
    <a:bodyPr/>
    <a:lstStyle/>
    <a:p>
      <a:pPr>
        <a:defRPr>
          <a:latin typeface="Helvetica Neue" panose="02000503000000020004"/>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en-US" sz="1400" dirty="0"/>
              <a:t>QUARTERLY REVENUE (MILLIONS)</a:t>
            </a:r>
          </a:p>
        </c:rich>
      </c:tx>
      <c:overlay val="1"/>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Revenues (Millions)</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Neue" panose="020005030000000200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0</c:formatCode>
                <c:ptCount val="24"/>
                <c:pt idx="0">
                  <c:v>619.79999999999995</c:v>
                </c:pt>
                <c:pt idx="1">
                  <c:v>614</c:v>
                </c:pt>
                <c:pt idx="2">
                  <c:v>532</c:v>
                </c:pt>
                <c:pt idx="3">
                  <c:v>451</c:v>
                </c:pt>
                <c:pt idx="4">
                  <c:v>549</c:v>
                </c:pt>
                <c:pt idx="5">
                  <c:v>155.10000000000002</c:v>
                </c:pt>
                <c:pt idx="6">
                  <c:v>190.649</c:v>
                </c:pt>
                <c:pt idx="7">
                  <c:v>248.298</c:v>
                </c:pt>
                <c:pt idx="8">
                  <c:v>355.298</c:v>
                </c:pt>
                <c:pt idx="9">
                  <c:v>372.298</c:v>
                </c:pt>
                <c:pt idx="10">
                  <c:v>358.69799999999998</c:v>
                </c:pt>
                <c:pt idx="11">
                  <c:v>365.88396</c:v>
                </c:pt>
                <c:pt idx="12">
                  <c:v>487.64123919999997</c:v>
                </c:pt>
                <c:pt idx="13">
                  <c:v>694.73823115999994</c:v>
                </c:pt>
                <c:pt idx="14">
                  <c:v>765.88150458163636</c:v>
                </c:pt>
                <c:pt idx="15">
                  <c:v>857.94402006980908</c:v>
                </c:pt>
                <c:pt idx="16">
                  <c:v>790.2</c:v>
                </c:pt>
                <c:pt idx="17">
                  <c:v>608.20000000000005</c:v>
                </c:pt>
                <c:pt idx="18">
                  <c:v>489.5</c:v>
                </c:pt>
                <c:pt idx="19">
                  <c:v>463.16827586206898</c:v>
                </c:pt>
                <c:pt idx="20" formatCode="#,##0">
                  <c:v>479.71</c:v>
                </c:pt>
                <c:pt idx="21" formatCode="#,##0">
                  <c:v>512.79344827586203</c:v>
                </c:pt>
                <c:pt idx="22" formatCode="#,##0">
                  <c:v>545.87689655172414</c:v>
                </c:pt>
                <c:pt idx="23" formatCode="#,##0">
                  <c:v>578.96034482758614</c:v>
                </c:pt>
              </c:numCache>
            </c:numRef>
          </c:val>
          <c:smooth val="0"/>
          <c:extLst>
            <c:ext xmlns:c16="http://schemas.microsoft.com/office/drawing/2014/chart" uri="{C3380CC4-5D6E-409C-BE32-E72D297353CC}">
              <c16:uniqueId val="{00000000-30B2-4E5F-8A2B-933C0A9F0E28}"/>
            </c:ext>
          </c:extLst>
        </c:ser>
        <c:dLbls>
          <c:dLblPos val="ctr"/>
          <c:showLegendKey val="0"/>
          <c:showVal val="1"/>
          <c:showCatName val="0"/>
          <c:showSerName val="0"/>
          <c:showPercent val="0"/>
          <c:showBubbleSize val="0"/>
        </c:dLbls>
        <c:smooth val="0"/>
        <c:axId val="210761984"/>
        <c:axId val="208863232"/>
      </c:lineChart>
      <c:catAx>
        <c:axId val="210761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8863232"/>
        <c:crosses val="autoZero"/>
        <c:auto val="1"/>
        <c:lblAlgn val="ctr"/>
        <c:lblOffset val="100"/>
        <c:noMultiLvlLbl val="0"/>
      </c:catAx>
      <c:valAx>
        <c:axId val="208863232"/>
        <c:scaling>
          <c:orientation val="minMax"/>
        </c:scaling>
        <c:delete val="1"/>
        <c:axPos val="l"/>
        <c:numFmt formatCode="0" sourceLinked="0"/>
        <c:majorTickMark val="none"/>
        <c:minorTickMark val="none"/>
        <c:tickLblPos val="nextTo"/>
        <c:crossAx val="21076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 Frac Stages Per Crew </c:v>
                </c:pt>
              </c:strCache>
            </c:strRef>
          </c:tx>
          <c:spPr>
            <a:ln w="38100" cap="rnd">
              <a:solidFill>
                <a:schemeClr val="accent1"/>
              </a:solidFill>
              <a:round/>
              <a:extLst>
                <a:ext uri="{C807C97D-BFC1-408E-A445-0C87EB9F89A2}">
                  <ask:lineSketchStyleProps xmlns:ask="http://schemas.microsoft.com/office/drawing/2018/sketchyshapes">
                    <ask:type>
                      <ask:lineSketchScribble/>
                    </ask:type>
                  </ask:lineSketchStyleProps>
                </a:ext>
              </a:extLst>
            </a:ln>
            <a:effectLst/>
          </c:spPr>
          <c:marker>
            <c:symbol val="none"/>
          </c:marker>
          <c:trendline>
            <c:spPr>
              <a:ln w="19050" cap="rnd">
                <a:solidFill>
                  <a:srgbClr val="FF0000"/>
                </a:solidFill>
                <a:prstDash val="sysDot"/>
                <a:round/>
              </a:ln>
              <a:effectLst/>
            </c:spPr>
            <c:trendlineType val="linear"/>
            <c:dispRSqr val="0"/>
            <c:dispEq val="0"/>
          </c:trendline>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_(* #,##0_);_(* \(#,##0\);_(* "-"??_);_(@_)</c:formatCode>
                <c:ptCount val="24"/>
                <c:pt idx="0">
                  <c:v>266.93870030926098</c:v>
                </c:pt>
                <c:pt idx="1">
                  <c:v>277.77135967379678</c:v>
                </c:pt>
                <c:pt idx="2">
                  <c:v>304.65381575617437</c:v>
                </c:pt>
                <c:pt idx="3">
                  <c:v>313.65652663794441</c:v>
                </c:pt>
                <c:pt idx="4">
                  <c:v>317.17964209317205</c:v>
                </c:pt>
                <c:pt idx="5">
                  <c:v>325.32491569499496</c:v>
                </c:pt>
                <c:pt idx="6">
                  <c:v>301.9245516170173</c:v>
                </c:pt>
                <c:pt idx="7">
                  <c:v>298.04324462984891</c:v>
                </c:pt>
                <c:pt idx="8">
                  <c:v>392.5221287761745</c:v>
                </c:pt>
                <c:pt idx="9">
                  <c:v>422.44994565921479</c:v>
                </c:pt>
                <c:pt idx="10">
                  <c:v>431.23978429888336</c:v>
                </c:pt>
                <c:pt idx="11">
                  <c:v>415.38674538300796</c:v>
                </c:pt>
                <c:pt idx="12">
                  <c:v>401.91378210942952</c:v>
                </c:pt>
                <c:pt idx="13">
                  <c:v>424.2642641591612</c:v>
                </c:pt>
                <c:pt idx="14">
                  <c:v>461.96771614877707</c:v>
                </c:pt>
                <c:pt idx="15">
                  <c:v>472.07129195121252</c:v>
                </c:pt>
                <c:pt idx="16">
                  <c:v>497.74749179995649</c:v>
                </c:pt>
                <c:pt idx="17">
                  <c:v>501.74168199499513</c:v>
                </c:pt>
                <c:pt idx="18">
                  <c:v>493.86715860920259</c:v>
                </c:pt>
                <c:pt idx="19">
                  <c:v>506.91447284555323</c:v>
                </c:pt>
                <c:pt idx="20">
                  <c:v>575.95493002967658</c:v>
                </c:pt>
                <c:pt idx="21">
                  <c:v>601.46389582785196</c:v>
                </c:pt>
                <c:pt idx="22">
                  <c:v>620.49269525606792</c:v>
                </c:pt>
                <c:pt idx="23">
                  <c:v>633.3240251393413</c:v>
                </c:pt>
              </c:numCache>
            </c:numRef>
          </c:val>
          <c:smooth val="0"/>
          <c:extLst>
            <c:ext xmlns:c16="http://schemas.microsoft.com/office/drawing/2014/chart" uri="{C3380CC4-5D6E-409C-BE32-E72D297353CC}">
              <c16:uniqueId val="{00000004-92A9-4BBD-87A4-511BE6C6F7FC}"/>
            </c:ext>
          </c:extLst>
        </c:ser>
        <c:dLbls>
          <c:showLegendKey val="0"/>
          <c:showVal val="0"/>
          <c:showCatName val="0"/>
          <c:showSerName val="0"/>
          <c:showPercent val="0"/>
          <c:showBubbleSize val="0"/>
        </c:dLbls>
        <c:smooth val="0"/>
        <c:axId val="210761984"/>
        <c:axId val="208863232"/>
      </c:lineChart>
      <c:catAx>
        <c:axId val="2107619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cap="none" spc="0" normalizeH="0" baseline="0">
                <a:solidFill>
                  <a:schemeClr val="tx1">
                    <a:lumMod val="65000"/>
                    <a:lumOff val="35000"/>
                  </a:schemeClr>
                </a:solidFill>
                <a:latin typeface="Helvetica Neue" panose="02000503000000020004"/>
                <a:ea typeface="+mn-ea"/>
                <a:cs typeface="+mn-cs"/>
              </a:defRPr>
            </a:pPr>
            <a:endParaRPr lang="en-US"/>
          </a:p>
        </c:txPr>
        <c:crossAx val="208863232"/>
        <c:crosses val="autoZero"/>
        <c:auto val="1"/>
        <c:lblAlgn val="ctr"/>
        <c:lblOffset val="100"/>
        <c:noMultiLvlLbl val="0"/>
      </c:catAx>
      <c:valAx>
        <c:axId val="2088632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a:ea typeface="+mn-ea"/>
                <a:cs typeface="+mn-cs"/>
              </a:defRPr>
            </a:pPr>
            <a:endParaRPr lang="en-US"/>
          </a:p>
        </c:txPr>
        <c:crossAx val="2107619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Helvetica Neue" panose="02000503000000020004"/>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77552298006963E-2"/>
          <c:y val="3.2278426222262631E-2"/>
          <c:w val="0.68964332705627773"/>
          <c:h val="0.8397589297483109"/>
        </c:manualLayout>
      </c:layout>
      <c:barChart>
        <c:barDir val="col"/>
        <c:grouping val="stacked"/>
        <c:varyColors val="0"/>
        <c:ser>
          <c:idx val="0"/>
          <c:order val="0"/>
          <c:tx>
            <c:strRef>
              <c:f>Sheet1!$A$2</c:f>
              <c:strCache>
                <c:ptCount val="1"/>
                <c:pt idx="0">
                  <c:v>9 Energy</c:v>
                </c:pt>
              </c:strCache>
            </c:strRef>
          </c:tx>
          <c:spPr>
            <a:solidFill>
              <a:schemeClr val="accent1"/>
            </a:solidFill>
            <a:ln>
              <a:noFill/>
            </a:ln>
            <a:effectLst/>
          </c:spPr>
          <c:invertIfNegative val="0"/>
          <c:dPt>
            <c:idx val="8"/>
            <c:invertIfNegative val="0"/>
            <c:bubble3D val="0"/>
            <c:extLst>
              <c:ext xmlns:c16="http://schemas.microsoft.com/office/drawing/2014/chart" uri="{C3380CC4-5D6E-409C-BE32-E72D297353CC}">
                <c16:uniqueId val="{00000000-92A9-4BBD-87A4-511BE6C6F7FC}"/>
              </c:ext>
            </c:extLst>
          </c:dPt>
          <c:dPt>
            <c:idx val="9"/>
            <c:invertIfNegative val="0"/>
            <c:bubble3D val="0"/>
            <c:extLst>
              <c:ext xmlns:c16="http://schemas.microsoft.com/office/drawing/2014/chart" uri="{C3380CC4-5D6E-409C-BE32-E72D297353CC}">
                <c16:uniqueId val="{00000001-92A9-4BBD-87A4-511BE6C6F7FC}"/>
              </c:ext>
            </c:extLst>
          </c:dPt>
          <c:dPt>
            <c:idx val="10"/>
            <c:invertIfNegative val="0"/>
            <c:bubble3D val="0"/>
            <c:extLst>
              <c:ext xmlns:c16="http://schemas.microsoft.com/office/drawing/2014/chart" uri="{C3380CC4-5D6E-409C-BE32-E72D297353CC}">
                <c16:uniqueId val="{00000002-92A9-4BBD-87A4-511BE6C6F7FC}"/>
              </c:ext>
            </c:extLst>
          </c:dPt>
          <c:dPt>
            <c:idx val="11"/>
            <c:invertIfNegative val="0"/>
            <c:bubble3D val="0"/>
            <c:extLst>
              <c:ext xmlns:c16="http://schemas.microsoft.com/office/drawing/2014/chart" uri="{C3380CC4-5D6E-409C-BE32-E72D297353CC}">
                <c16:uniqueId val="{00000003-92A9-4BBD-87A4-511BE6C6F7FC}"/>
              </c:ext>
            </c:extLst>
          </c:dPt>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0.0</c:formatCode>
                <c:ptCount val="24"/>
                <c:pt idx="0">
                  <c:v>0</c:v>
                </c:pt>
                <c:pt idx="1">
                  <c:v>0</c:v>
                </c:pt>
                <c:pt idx="2">
                  <c:v>0</c:v>
                </c:pt>
                <c:pt idx="3">
                  <c:v>1</c:v>
                </c:pt>
                <c:pt idx="4">
                  <c:v>1</c:v>
                </c:pt>
                <c:pt idx="5">
                  <c:v>1</c:v>
                </c:pt>
                <c:pt idx="6">
                  <c:v>1</c:v>
                </c:pt>
                <c:pt idx="7">
                  <c:v>1</c:v>
                </c:pt>
              </c:numCache>
            </c:numRef>
          </c:val>
          <c:extLst>
            <c:ext xmlns:c16="http://schemas.microsoft.com/office/drawing/2014/chart" uri="{C3380CC4-5D6E-409C-BE32-E72D297353CC}">
              <c16:uniqueId val="{00000004-92A9-4BBD-87A4-511BE6C6F7FC}"/>
            </c:ext>
          </c:extLst>
        </c:ser>
        <c:ser>
          <c:idx val="1"/>
          <c:order val="1"/>
          <c:tx>
            <c:strRef>
              <c:f>Sheet1!$A$3</c:f>
              <c:strCache>
                <c:ptCount val="1"/>
                <c:pt idx="0">
                  <c:v>Acid&amp;Cmt</c:v>
                </c:pt>
              </c:strCache>
            </c:strRef>
          </c:tx>
          <c:spPr>
            <a:solidFill>
              <a:schemeClr val="accent2"/>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Sheet1!$B$3:$Y$3</c:f>
              <c:numCache>
                <c:formatCode>0.0</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05-92A9-4BBD-87A4-511BE6C6F7FC}"/>
            </c:ext>
          </c:extLst>
        </c:ser>
        <c:ser>
          <c:idx val="2"/>
          <c:order val="2"/>
          <c:tx>
            <c:strRef>
              <c:f>Sheet1!$A$4</c:f>
              <c:strCache>
                <c:ptCount val="1"/>
                <c:pt idx="0">
                  <c:v>Acquire</c:v>
                </c:pt>
              </c:strCache>
            </c:strRef>
          </c:tx>
          <c:spPr>
            <a:solidFill>
              <a:schemeClr val="accent3"/>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Sheet1!$B$4:$Y$4</c:f>
              <c:numCache>
                <c:formatCode>General</c:formatCode>
                <c:ptCount val="24"/>
                <c:pt idx="13" formatCode="0.0">
                  <c:v>1</c:v>
                </c:pt>
                <c:pt idx="14" formatCode="0.0">
                  <c:v>1</c:v>
                </c:pt>
                <c:pt idx="15" formatCode="0.0">
                  <c:v>1</c:v>
                </c:pt>
                <c:pt idx="16" formatCode="0.0">
                  <c:v>1</c:v>
                </c:pt>
                <c:pt idx="17" formatCode="0.0">
                  <c:v>1.5</c:v>
                </c:pt>
                <c:pt idx="18" formatCode="0.0">
                  <c:v>1.5</c:v>
                </c:pt>
                <c:pt idx="19" formatCode="0.0">
                  <c:v>1.5</c:v>
                </c:pt>
                <c:pt idx="20" formatCode="0.0">
                  <c:v>1.5</c:v>
                </c:pt>
                <c:pt idx="21" formatCode="0.0">
                  <c:v>1.5</c:v>
                </c:pt>
                <c:pt idx="22" formatCode="0.0">
                  <c:v>1.5</c:v>
                </c:pt>
                <c:pt idx="23" formatCode="0.0">
                  <c:v>1.5</c:v>
                </c:pt>
              </c:numCache>
            </c:numRef>
          </c:val>
          <c:extLst>
            <c:ext xmlns:c16="http://schemas.microsoft.com/office/drawing/2014/chart" uri="{C3380CC4-5D6E-409C-BE32-E72D297353CC}">
              <c16:uniqueId val="{00000006-92A9-4BBD-87A4-511BE6C6F7FC}"/>
            </c:ext>
          </c:extLst>
        </c:ser>
        <c:ser>
          <c:idx val="3"/>
          <c:order val="3"/>
          <c:tx>
            <c:strRef>
              <c:f>Sheet1!$A$5</c:f>
              <c:strCache>
                <c:ptCount val="1"/>
                <c:pt idx="0">
                  <c:v>AdvStim</c:v>
                </c:pt>
              </c:strCache>
            </c:strRef>
          </c:tx>
          <c:spPr>
            <a:solidFill>
              <a:schemeClr val="accent4"/>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Sheet1!$B$5:$Y$5</c:f>
              <c:numCache>
                <c:formatCode>0.0</c:formatCode>
                <c:ptCount val="24"/>
                <c:pt idx="0">
                  <c:v>2</c:v>
                </c:pt>
                <c:pt idx="1">
                  <c:v>2</c:v>
                </c:pt>
                <c:pt idx="2">
                  <c:v>2</c:v>
                </c:pt>
                <c:pt idx="3">
                  <c:v>2</c:v>
                </c:pt>
                <c:pt idx="4">
                  <c:v>2</c:v>
                </c:pt>
                <c:pt idx="5">
                  <c:v>1</c:v>
                </c:pt>
                <c:pt idx="6">
                  <c:v>1</c:v>
                </c:pt>
                <c:pt idx="7">
                  <c:v>2</c:v>
                </c:pt>
                <c:pt idx="8">
                  <c:v>2</c:v>
                </c:pt>
                <c:pt idx="9">
                  <c:v>2</c:v>
                </c:pt>
                <c:pt idx="10">
                  <c:v>2</c:v>
                </c:pt>
                <c:pt idx="11">
                  <c:v>2</c:v>
                </c:pt>
                <c:pt idx="12">
                  <c:v>2</c:v>
                </c:pt>
                <c:pt idx="13">
                  <c:v>3</c:v>
                </c:pt>
                <c:pt idx="14">
                  <c:v>3</c:v>
                </c:pt>
                <c:pt idx="15">
                  <c:v>3</c:v>
                </c:pt>
                <c:pt idx="16">
                  <c:v>3</c:v>
                </c:pt>
                <c:pt idx="17">
                  <c:v>2.5</c:v>
                </c:pt>
                <c:pt idx="18">
                  <c:v>2</c:v>
                </c:pt>
                <c:pt idx="19">
                  <c:v>2</c:v>
                </c:pt>
                <c:pt idx="20">
                  <c:v>2</c:v>
                </c:pt>
                <c:pt idx="21">
                  <c:v>2</c:v>
                </c:pt>
                <c:pt idx="22">
                  <c:v>2</c:v>
                </c:pt>
                <c:pt idx="23">
                  <c:v>2</c:v>
                </c:pt>
              </c:numCache>
            </c:numRef>
          </c:val>
          <c:extLst>
            <c:ext xmlns:c16="http://schemas.microsoft.com/office/drawing/2014/chart" uri="{C3380CC4-5D6E-409C-BE32-E72D297353CC}">
              <c16:uniqueId val="{00000007-92A9-4BBD-87A4-511BE6C6F7FC}"/>
            </c:ext>
          </c:extLst>
        </c:ser>
        <c:ser>
          <c:idx val="4"/>
          <c:order val="4"/>
          <c:tx>
            <c:strRef>
              <c:f>Sheet1!$A$6</c:f>
              <c:strCache>
                <c:ptCount val="1"/>
                <c:pt idx="0">
                  <c:v>Alamo</c:v>
                </c:pt>
              </c:strCache>
            </c:strRef>
          </c:tx>
          <c:spPr>
            <a:solidFill>
              <a:schemeClr val="accent5"/>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Sheet1!$B$6:$Y$6</c:f>
              <c:numCache>
                <c:formatCode>0.0</c:formatCode>
                <c:ptCount val="24"/>
                <c:pt idx="0">
                  <c:v>5</c:v>
                </c:pt>
                <c:pt idx="1">
                  <c:v>4</c:v>
                </c:pt>
                <c:pt idx="2">
                  <c:v>5</c:v>
                </c:pt>
                <c:pt idx="3">
                  <c:v>6</c:v>
                </c:pt>
                <c:pt idx="4">
                  <c:v>6</c:v>
                </c:pt>
                <c:pt idx="5">
                  <c:v>2</c:v>
                </c:pt>
                <c:pt idx="6">
                  <c:v>3</c:v>
                </c:pt>
                <c:pt idx="7">
                  <c:v>5</c:v>
                </c:pt>
                <c:pt idx="8">
                  <c:v>6</c:v>
                </c:pt>
                <c:pt idx="9">
                  <c:v>7</c:v>
                </c:pt>
                <c:pt idx="10">
                  <c:v>5.28</c:v>
                </c:pt>
              </c:numCache>
            </c:numRef>
          </c:val>
          <c:extLst>
            <c:ext xmlns:c16="http://schemas.microsoft.com/office/drawing/2014/chart" uri="{C3380CC4-5D6E-409C-BE32-E72D297353CC}">
              <c16:uniqueId val="{00000008-92A9-4BBD-87A4-511BE6C6F7FC}"/>
            </c:ext>
          </c:extLst>
        </c:ser>
        <c:ser>
          <c:idx val="5"/>
          <c:order val="5"/>
          <c:tx>
            <c:strRef>
              <c:f>Sheet1!$A$7</c:f>
              <c:strCache>
                <c:ptCount val="1"/>
                <c:pt idx="0">
                  <c:v>Basic</c:v>
                </c:pt>
              </c:strCache>
            </c:strRef>
          </c:tx>
          <c:spPr>
            <a:solidFill>
              <a:schemeClr val="accent6"/>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Sheet1!$B$7:$Y$7</c:f>
              <c:numCache>
                <c:formatCode>0.0</c:formatCode>
                <c:ptCount val="24"/>
                <c:pt idx="0">
                  <c:v>3</c:v>
                </c:pt>
                <c:pt idx="1">
                  <c:v>3</c:v>
                </c:pt>
                <c:pt idx="2">
                  <c:v>2</c:v>
                </c:pt>
                <c:pt idx="3">
                  <c:v>1</c:v>
                </c:pt>
                <c:pt idx="4">
                  <c:v>1</c:v>
                </c:pt>
              </c:numCache>
            </c:numRef>
          </c:val>
          <c:extLst>
            <c:ext xmlns:c16="http://schemas.microsoft.com/office/drawing/2014/chart" uri="{C3380CC4-5D6E-409C-BE32-E72D297353CC}">
              <c16:uniqueId val="{00000009-92A9-4BBD-87A4-511BE6C6F7FC}"/>
            </c:ext>
          </c:extLst>
        </c:ser>
        <c:ser>
          <c:idx val="6"/>
          <c:order val="6"/>
          <c:tx>
            <c:strRef>
              <c:f>Sheet1!$A$8</c:f>
              <c:strCache>
                <c:ptCount val="1"/>
                <c:pt idx="0">
                  <c:v>BJ</c:v>
                </c:pt>
              </c:strCache>
            </c:strRef>
          </c:tx>
          <c:spPr>
            <a:solidFill>
              <a:schemeClr val="accent1">
                <a:lumMod val="6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Sheet1!$B$8:$Y$8</c:f>
              <c:numCache>
                <c:formatCode>0.0</c:formatCode>
                <c:ptCount val="24"/>
                <c:pt idx="0">
                  <c:v>27</c:v>
                </c:pt>
                <c:pt idx="1">
                  <c:v>25</c:v>
                </c:pt>
                <c:pt idx="2">
                  <c:v>23</c:v>
                </c:pt>
                <c:pt idx="3">
                  <c:v>21</c:v>
                </c:pt>
                <c:pt idx="4">
                  <c:v>14</c:v>
                </c:pt>
                <c:pt idx="5">
                  <c:v>7</c:v>
                </c:pt>
                <c:pt idx="6">
                  <c:v>3</c:v>
                </c:pt>
                <c:pt idx="7">
                  <c:v>2</c:v>
                </c:pt>
                <c:pt idx="8">
                  <c:v>2</c:v>
                </c:pt>
                <c:pt idx="9">
                  <c:v>3</c:v>
                </c:pt>
                <c:pt idx="10">
                  <c:v>4</c:v>
                </c:pt>
                <c:pt idx="11">
                  <c:v>4</c:v>
                </c:pt>
                <c:pt idx="12">
                  <c:v>5</c:v>
                </c:pt>
                <c:pt idx="13">
                  <c:v>6</c:v>
                </c:pt>
                <c:pt idx="14">
                  <c:v>6</c:v>
                </c:pt>
                <c:pt idx="15">
                  <c:v>6</c:v>
                </c:pt>
                <c:pt idx="16">
                  <c:v>6</c:v>
                </c:pt>
                <c:pt idx="17">
                  <c:v>7</c:v>
                </c:pt>
                <c:pt idx="18">
                  <c:v>6</c:v>
                </c:pt>
                <c:pt idx="19">
                  <c:v>7</c:v>
                </c:pt>
                <c:pt idx="20">
                  <c:v>7</c:v>
                </c:pt>
                <c:pt idx="21">
                  <c:v>7</c:v>
                </c:pt>
                <c:pt idx="22">
                  <c:v>8</c:v>
                </c:pt>
                <c:pt idx="23">
                  <c:v>8</c:v>
                </c:pt>
              </c:numCache>
            </c:numRef>
          </c:val>
          <c:extLst>
            <c:ext xmlns:c16="http://schemas.microsoft.com/office/drawing/2014/chart" uri="{C3380CC4-5D6E-409C-BE32-E72D297353CC}">
              <c16:uniqueId val="{0000000A-92A9-4BBD-87A4-511BE6C6F7FC}"/>
            </c:ext>
          </c:extLst>
        </c:ser>
        <c:ser>
          <c:idx val="7"/>
          <c:order val="7"/>
          <c:tx>
            <c:strRef>
              <c:f>Sheet1!$A$9</c:f>
              <c:strCache>
                <c:ptCount val="1"/>
                <c:pt idx="0">
                  <c:v>Calfrac</c:v>
                </c:pt>
              </c:strCache>
            </c:strRef>
          </c:tx>
          <c:spPr>
            <a:solidFill>
              <a:schemeClr val="accent2">
                <a:lumMod val="6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Sheet1!$B$9:$Y$9</c:f>
              <c:numCache>
                <c:formatCode>0.0</c:formatCode>
                <c:ptCount val="24"/>
                <c:pt idx="0">
                  <c:v>17</c:v>
                </c:pt>
                <c:pt idx="1">
                  <c:v>14</c:v>
                </c:pt>
                <c:pt idx="2">
                  <c:v>13</c:v>
                </c:pt>
                <c:pt idx="3">
                  <c:v>13</c:v>
                </c:pt>
                <c:pt idx="4">
                  <c:v>15</c:v>
                </c:pt>
                <c:pt idx="5">
                  <c:v>4</c:v>
                </c:pt>
                <c:pt idx="6">
                  <c:v>6</c:v>
                </c:pt>
                <c:pt idx="7">
                  <c:v>7</c:v>
                </c:pt>
                <c:pt idx="8">
                  <c:v>11</c:v>
                </c:pt>
                <c:pt idx="9">
                  <c:v>10</c:v>
                </c:pt>
                <c:pt idx="10">
                  <c:v>12</c:v>
                </c:pt>
                <c:pt idx="11">
                  <c:v>11</c:v>
                </c:pt>
                <c:pt idx="12">
                  <c:v>10</c:v>
                </c:pt>
                <c:pt idx="13">
                  <c:v>10</c:v>
                </c:pt>
                <c:pt idx="14">
                  <c:v>11.5</c:v>
                </c:pt>
                <c:pt idx="15">
                  <c:v>13</c:v>
                </c:pt>
                <c:pt idx="16">
                  <c:v>14.5</c:v>
                </c:pt>
                <c:pt idx="17">
                  <c:v>15</c:v>
                </c:pt>
                <c:pt idx="18">
                  <c:v>15</c:v>
                </c:pt>
                <c:pt idx="19">
                  <c:v>13</c:v>
                </c:pt>
                <c:pt idx="20">
                  <c:v>13</c:v>
                </c:pt>
                <c:pt idx="21">
                  <c:v>13</c:v>
                </c:pt>
                <c:pt idx="22">
                  <c:v>13</c:v>
                </c:pt>
                <c:pt idx="23">
                  <c:v>13</c:v>
                </c:pt>
              </c:numCache>
            </c:numRef>
          </c:val>
          <c:extLst>
            <c:ext xmlns:c16="http://schemas.microsoft.com/office/drawing/2014/chart" uri="{C3380CC4-5D6E-409C-BE32-E72D297353CC}">
              <c16:uniqueId val="{0000000B-92A9-4BBD-87A4-511BE6C6F7FC}"/>
            </c:ext>
          </c:extLst>
        </c:ser>
        <c:ser>
          <c:idx val="8"/>
          <c:order val="8"/>
          <c:tx>
            <c:strRef>
              <c:f>Sheet1!$A$10</c:f>
              <c:strCache>
                <c:ptCount val="1"/>
                <c:pt idx="0">
                  <c:v>Catalyst</c:v>
                </c:pt>
              </c:strCache>
            </c:strRef>
          </c:tx>
          <c:spPr>
            <a:solidFill>
              <a:schemeClr val="accent3">
                <a:lumMod val="6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Sheet1!$B$10:$Y$10</c:f>
              <c:numCache>
                <c:formatCode>0.0</c:formatCode>
                <c:ptCount val="24"/>
                <c:pt idx="0">
                  <c:v>1</c:v>
                </c:pt>
                <c:pt idx="1">
                  <c:v>1</c:v>
                </c:pt>
                <c:pt idx="2">
                  <c:v>1</c:v>
                </c:pt>
                <c:pt idx="3">
                  <c:v>2</c:v>
                </c:pt>
                <c:pt idx="4">
                  <c:v>2</c:v>
                </c:pt>
                <c:pt idx="5">
                  <c:v>1</c:v>
                </c:pt>
                <c:pt idx="6">
                  <c:v>1</c:v>
                </c:pt>
                <c:pt idx="7">
                  <c:v>1</c:v>
                </c:pt>
                <c:pt idx="8">
                  <c:v>1</c:v>
                </c:pt>
                <c:pt idx="9">
                  <c:v>1</c:v>
                </c:pt>
                <c:pt idx="10">
                  <c:v>1</c:v>
                </c:pt>
                <c:pt idx="11">
                  <c:v>1</c:v>
                </c:pt>
                <c:pt idx="12">
                  <c:v>2</c:v>
                </c:pt>
                <c:pt idx="13">
                  <c:v>3</c:v>
                </c:pt>
                <c:pt idx="14">
                  <c:v>3</c:v>
                </c:pt>
                <c:pt idx="15">
                  <c:v>3</c:v>
                </c:pt>
                <c:pt idx="16">
                  <c:v>3</c:v>
                </c:pt>
                <c:pt idx="17">
                  <c:v>3</c:v>
                </c:pt>
                <c:pt idx="18">
                  <c:v>2.5</c:v>
                </c:pt>
                <c:pt idx="19">
                  <c:v>2.5</c:v>
                </c:pt>
                <c:pt idx="20">
                  <c:v>2.5</c:v>
                </c:pt>
                <c:pt idx="21">
                  <c:v>2</c:v>
                </c:pt>
                <c:pt idx="22">
                  <c:v>2.5</c:v>
                </c:pt>
                <c:pt idx="23">
                  <c:v>2.5</c:v>
                </c:pt>
              </c:numCache>
            </c:numRef>
          </c:val>
          <c:extLst>
            <c:ext xmlns:c16="http://schemas.microsoft.com/office/drawing/2014/chart" uri="{C3380CC4-5D6E-409C-BE32-E72D297353CC}">
              <c16:uniqueId val="{00000000-1B1D-474D-8C17-C33A6437AF00}"/>
            </c:ext>
          </c:extLst>
        </c:ser>
        <c:ser>
          <c:idx val="9"/>
          <c:order val="9"/>
          <c:tx>
            <c:strRef>
              <c:f>Sheet1!$A$11</c:f>
              <c:strCache>
                <c:ptCount val="1"/>
                <c:pt idx="0">
                  <c:v>Cudd</c:v>
                </c:pt>
              </c:strCache>
            </c:strRef>
          </c:tx>
          <c:spPr>
            <a:solidFill>
              <a:schemeClr val="accent4">
                <a:lumMod val="6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Sheet1!$B$11:$Y$11</c:f>
              <c:numCache>
                <c:formatCode>0.0</c:formatCode>
                <c:ptCount val="24"/>
                <c:pt idx="0">
                  <c:v>15</c:v>
                </c:pt>
                <c:pt idx="1">
                  <c:v>14</c:v>
                </c:pt>
                <c:pt idx="2">
                  <c:v>9</c:v>
                </c:pt>
                <c:pt idx="3">
                  <c:v>6</c:v>
                </c:pt>
                <c:pt idx="4">
                  <c:v>8</c:v>
                </c:pt>
                <c:pt idx="5">
                  <c:v>3</c:v>
                </c:pt>
                <c:pt idx="6">
                  <c:v>4.5</c:v>
                </c:pt>
                <c:pt idx="7">
                  <c:v>5</c:v>
                </c:pt>
                <c:pt idx="8">
                  <c:v>5</c:v>
                </c:pt>
                <c:pt idx="9">
                  <c:v>6</c:v>
                </c:pt>
                <c:pt idx="10">
                  <c:v>7</c:v>
                </c:pt>
                <c:pt idx="11">
                  <c:v>8</c:v>
                </c:pt>
                <c:pt idx="12">
                  <c:v>8</c:v>
                </c:pt>
                <c:pt idx="13">
                  <c:v>8.5</c:v>
                </c:pt>
                <c:pt idx="14">
                  <c:v>10</c:v>
                </c:pt>
                <c:pt idx="15">
                  <c:v>12</c:v>
                </c:pt>
                <c:pt idx="16">
                  <c:v>11</c:v>
                </c:pt>
                <c:pt idx="17">
                  <c:v>9</c:v>
                </c:pt>
                <c:pt idx="18">
                  <c:v>7</c:v>
                </c:pt>
                <c:pt idx="19">
                  <c:v>6.5</c:v>
                </c:pt>
                <c:pt idx="20">
                  <c:v>7</c:v>
                </c:pt>
                <c:pt idx="21">
                  <c:v>7.5</c:v>
                </c:pt>
                <c:pt idx="22">
                  <c:v>8</c:v>
                </c:pt>
                <c:pt idx="23">
                  <c:v>8</c:v>
                </c:pt>
              </c:numCache>
            </c:numRef>
          </c:val>
          <c:extLst>
            <c:ext xmlns:c16="http://schemas.microsoft.com/office/drawing/2014/chart" uri="{C3380CC4-5D6E-409C-BE32-E72D297353CC}">
              <c16:uniqueId val="{00000001-1B1D-474D-8C17-C33A6437AF00}"/>
            </c:ext>
          </c:extLst>
        </c:ser>
        <c:ser>
          <c:idx val="10"/>
          <c:order val="10"/>
          <c:tx>
            <c:strRef>
              <c:f>Sheet1!$A$12</c:f>
              <c:strCache>
                <c:ptCount val="1"/>
                <c:pt idx="0">
                  <c:v>Ecostim</c:v>
                </c:pt>
              </c:strCache>
            </c:strRef>
          </c:tx>
          <c:spPr>
            <a:solidFill>
              <a:schemeClr val="accent5">
                <a:lumMod val="6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Sheet1!$B$12:$Y$12</c:f>
              <c:numCache>
                <c:formatCode>0.0</c:formatCode>
                <c:ptCount val="24"/>
                <c:pt idx="0">
                  <c:v>1</c:v>
                </c:pt>
                <c:pt idx="1">
                  <c:v>1</c:v>
                </c:pt>
              </c:numCache>
            </c:numRef>
          </c:val>
          <c:extLst>
            <c:ext xmlns:c16="http://schemas.microsoft.com/office/drawing/2014/chart" uri="{C3380CC4-5D6E-409C-BE32-E72D297353CC}">
              <c16:uniqueId val="{00000002-1B1D-474D-8C17-C33A6437AF00}"/>
            </c:ext>
          </c:extLst>
        </c:ser>
        <c:ser>
          <c:idx val="11"/>
          <c:order val="11"/>
          <c:tx>
            <c:strRef>
              <c:f>Sheet1!$A$13</c:f>
              <c:strCache>
                <c:ptCount val="1"/>
                <c:pt idx="0">
                  <c:v>Element</c:v>
                </c:pt>
              </c:strCache>
            </c:strRef>
          </c:tx>
          <c:spPr>
            <a:solidFill>
              <a:schemeClr val="accent6">
                <a:lumMod val="6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Sheet1!$B$13:$Y$13</c:f>
              <c:numCache>
                <c:formatCode>0.0</c:formatCode>
                <c:ptCount val="24"/>
                <c:pt idx="0">
                  <c:v>7</c:v>
                </c:pt>
                <c:pt idx="1">
                  <c:v>4</c:v>
                </c:pt>
                <c:pt idx="2">
                  <c:v>4</c:v>
                </c:pt>
                <c:pt idx="3">
                  <c:v>4</c:v>
                </c:pt>
                <c:pt idx="4">
                  <c:v>5</c:v>
                </c:pt>
                <c:pt idx="5">
                  <c:v>1</c:v>
                </c:pt>
                <c:pt idx="6">
                  <c:v>1</c:v>
                </c:pt>
                <c:pt idx="7">
                  <c:v>2</c:v>
                </c:pt>
                <c:pt idx="8">
                  <c:v>2</c:v>
                </c:pt>
                <c:pt idx="9">
                  <c:v>3</c:v>
                </c:pt>
                <c:pt idx="10">
                  <c:v>3</c:v>
                </c:pt>
                <c:pt idx="11">
                  <c:v>3</c:v>
                </c:pt>
                <c:pt idx="12">
                  <c:v>3</c:v>
                </c:pt>
                <c:pt idx="13">
                  <c:v>3</c:v>
                </c:pt>
                <c:pt idx="14">
                  <c:v>3</c:v>
                </c:pt>
                <c:pt idx="15">
                  <c:v>4</c:v>
                </c:pt>
                <c:pt idx="16">
                  <c:v>4</c:v>
                </c:pt>
                <c:pt idx="17">
                  <c:v>3</c:v>
                </c:pt>
                <c:pt idx="18">
                  <c:v>2.5</c:v>
                </c:pt>
                <c:pt idx="19">
                  <c:v>2.5</c:v>
                </c:pt>
                <c:pt idx="20">
                  <c:v>2.5</c:v>
                </c:pt>
                <c:pt idx="21">
                  <c:v>2</c:v>
                </c:pt>
                <c:pt idx="22">
                  <c:v>2.5</c:v>
                </c:pt>
                <c:pt idx="23">
                  <c:v>3</c:v>
                </c:pt>
              </c:numCache>
            </c:numRef>
          </c:val>
          <c:extLst>
            <c:ext xmlns:c16="http://schemas.microsoft.com/office/drawing/2014/chart" uri="{C3380CC4-5D6E-409C-BE32-E72D297353CC}">
              <c16:uniqueId val="{00000003-1B1D-474D-8C17-C33A6437AF00}"/>
            </c:ext>
          </c:extLst>
        </c:ser>
        <c:ser>
          <c:idx val="12"/>
          <c:order val="12"/>
          <c:tx>
            <c:strRef>
              <c:f>Sheet1!$A$14</c:f>
              <c:strCache>
                <c:ptCount val="1"/>
                <c:pt idx="0">
                  <c:v>Elite</c:v>
                </c:pt>
              </c:strCache>
            </c:strRef>
          </c:tx>
          <c:spPr>
            <a:solidFill>
              <a:schemeClr val="accent1">
                <a:lumMod val="80000"/>
                <a:lumOff val="2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Sheet1!$B$14:$Y$14</c:f>
              <c:numCache>
                <c:formatCode>0.0</c:formatCode>
                <c:ptCount val="24"/>
                <c:pt idx="0">
                  <c:v>1</c:v>
                </c:pt>
                <c:pt idx="1">
                  <c:v>2</c:v>
                </c:pt>
                <c:pt idx="2">
                  <c:v>2</c:v>
                </c:pt>
                <c:pt idx="3">
                  <c:v>1</c:v>
                </c:pt>
                <c:pt idx="4">
                  <c:v>1</c:v>
                </c:pt>
                <c:pt idx="5">
                  <c:v>1</c:v>
                </c:pt>
              </c:numCache>
            </c:numRef>
          </c:val>
          <c:extLst>
            <c:ext xmlns:c16="http://schemas.microsoft.com/office/drawing/2014/chart" uri="{C3380CC4-5D6E-409C-BE32-E72D297353CC}">
              <c16:uniqueId val="{00000004-1B1D-474D-8C17-C33A6437AF00}"/>
            </c:ext>
          </c:extLst>
        </c:ser>
        <c:ser>
          <c:idx val="13"/>
          <c:order val="13"/>
          <c:tx>
            <c:strRef>
              <c:f>Sheet1!$A$15</c:f>
              <c:strCache>
                <c:ptCount val="1"/>
                <c:pt idx="0">
                  <c:v>Evolution</c:v>
                </c:pt>
              </c:strCache>
            </c:strRef>
          </c:tx>
          <c:spPr>
            <a:solidFill>
              <a:schemeClr val="accent2">
                <a:lumMod val="80000"/>
                <a:lumOff val="2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Sheet1!$B$15:$Y$15</c:f>
              <c:numCache>
                <c:formatCode>0.0</c:formatCode>
                <c:ptCount val="24"/>
                <c:pt idx="0">
                  <c:v>0</c:v>
                </c:pt>
                <c:pt idx="1">
                  <c:v>5</c:v>
                </c:pt>
                <c:pt idx="2">
                  <c:v>5</c:v>
                </c:pt>
                <c:pt idx="3">
                  <c:v>6</c:v>
                </c:pt>
                <c:pt idx="4">
                  <c:v>7</c:v>
                </c:pt>
                <c:pt idx="5">
                  <c:v>3</c:v>
                </c:pt>
                <c:pt idx="6">
                  <c:v>3</c:v>
                </c:pt>
                <c:pt idx="7">
                  <c:v>4</c:v>
                </c:pt>
                <c:pt idx="8">
                  <c:v>5</c:v>
                </c:pt>
                <c:pt idx="9">
                  <c:v>5</c:v>
                </c:pt>
                <c:pt idx="10">
                  <c:v>5</c:v>
                </c:pt>
                <c:pt idx="11">
                  <c:v>5</c:v>
                </c:pt>
                <c:pt idx="12">
                  <c:v>6</c:v>
                </c:pt>
                <c:pt idx="13">
                  <c:v>7</c:v>
                </c:pt>
                <c:pt idx="14">
                  <c:v>8</c:v>
                </c:pt>
                <c:pt idx="15">
                  <c:v>8</c:v>
                </c:pt>
                <c:pt idx="16">
                  <c:v>8</c:v>
                </c:pt>
                <c:pt idx="17">
                  <c:v>8</c:v>
                </c:pt>
                <c:pt idx="18">
                  <c:v>8</c:v>
                </c:pt>
                <c:pt idx="19">
                  <c:v>8</c:v>
                </c:pt>
                <c:pt idx="20">
                  <c:v>8</c:v>
                </c:pt>
                <c:pt idx="21">
                  <c:v>8</c:v>
                </c:pt>
                <c:pt idx="22">
                  <c:v>8</c:v>
                </c:pt>
                <c:pt idx="23">
                  <c:v>8</c:v>
                </c:pt>
              </c:numCache>
            </c:numRef>
          </c:val>
          <c:extLst>
            <c:ext xmlns:c16="http://schemas.microsoft.com/office/drawing/2014/chart" uri="{C3380CC4-5D6E-409C-BE32-E72D297353CC}">
              <c16:uniqueId val="{00000005-1B1D-474D-8C17-C33A6437AF00}"/>
            </c:ext>
          </c:extLst>
        </c:ser>
        <c:ser>
          <c:idx val="14"/>
          <c:order val="14"/>
          <c:tx>
            <c:strRef>
              <c:f>Sheet1!$A$16</c:f>
              <c:strCache>
                <c:ptCount val="1"/>
                <c:pt idx="0">
                  <c:v>Express</c:v>
                </c:pt>
              </c:strCache>
            </c:strRef>
          </c:tx>
          <c:spPr>
            <a:solidFill>
              <a:schemeClr val="accent3">
                <a:lumMod val="80000"/>
                <a:lumOff val="2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Sheet1!$B$16:$Y$16</c:f>
              <c:numCache>
                <c:formatCode>General</c:formatCode>
                <c:ptCount val="24"/>
                <c:pt idx="12" formatCode="0.0">
                  <c:v>1</c:v>
                </c:pt>
                <c:pt idx="13" formatCode="0.0">
                  <c:v>1</c:v>
                </c:pt>
                <c:pt idx="14" formatCode="0.0">
                  <c:v>2</c:v>
                </c:pt>
                <c:pt idx="15" formatCode="0.0">
                  <c:v>2</c:v>
                </c:pt>
                <c:pt idx="16" formatCode="0.0">
                  <c:v>2</c:v>
                </c:pt>
                <c:pt idx="17" formatCode="0.0">
                  <c:v>2</c:v>
                </c:pt>
                <c:pt idx="18" formatCode="0.0">
                  <c:v>1.5</c:v>
                </c:pt>
                <c:pt idx="19" formatCode="0.0">
                  <c:v>1.5</c:v>
                </c:pt>
                <c:pt idx="20" formatCode="0.0">
                  <c:v>1</c:v>
                </c:pt>
                <c:pt idx="21" formatCode="0.0">
                  <c:v>1</c:v>
                </c:pt>
                <c:pt idx="22" formatCode="0.0">
                  <c:v>1</c:v>
                </c:pt>
                <c:pt idx="23" formatCode="0.0">
                  <c:v>1</c:v>
                </c:pt>
              </c:numCache>
            </c:numRef>
          </c:val>
          <c:extLst>
            <c:ext xmlns:c16="http://schemas.microsoft.com/office/drawing/2014/chart" uri="{C3380CC4-5D6E-409C-BE32-E72D297353CC}">
              <c16:uniqueId val="{00000006-1B1D-474D-8C17-C33A6437AF00}"/>
            </c:ext>
          </c:extLst>
        </c:ser>
        <c:ser>
          <c:idx val="15"/>
          <c:order val="15"/>
          <c:tx>
            <c:strRef>
              <c:f>Sheet1!$A$17</c:f>
              <c:strCache>
                <c:ptCount val="1"/>
                <c:pt idx="0">
                  <c:v>Falcon</c:v>
                </c:pt>
              </c:strCache>
            </c:strRef>
          </c:tx>
          <c:spPr>
            <a:solidFill>
              <a:schemeClr val="accent4">
                <a:lumMod val="80000"/>
                <a:lumOff val="2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Sheet1!$B$17:$Y$17</c:f>
              <c:numCache>
                <c:formatCode>0.0</c:formatCode>
                <c:ptCount val="24"/>
                <c:pt idx="0">
                  <c:v>1</c:v>
                </c:pt>
                <c:pt idx="1">
                  <c:v>1</c:v>
                </c:pt>
                <c:pt idx="2">
                  <c:v>1</c:v>
                </c:pt>
                <c:pt idx="12">
                  <c:v>1</c:v>
                </c:pt>
                <c:pt idx="13">
                  <c:v>1</c:v>
                </c:pt>
                <c:pt idx="14">
                  <c:v>1</c:v>
                </c:pt>
                <c:pt idx="15">
                  <c:v>1</c:v>
                </c:pt>
                <c:pt idx="16">
                  <c:v>1</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07-1B1D-474D-8C17-C33A6437AF00}"/>
            </c:ext>
          </c:extLst>
        </c:ser>
        <c:ser>
          <c:idx val="16"/>
          <c:order val="16"/>
          <c:tx>
            <c:strRef>
              <c:f>Sheet1!$A$18</c:f>
              <c:strCache>
                <c:ptCount val="1"/>
                <c:pt idx="0">
                  <c:v>Flying A</c:v>
                </c:pt>
              </c:strCache>
            </c:strRef>
          </c:tx>
          <c:spPr>
            <a:solidFill>
              <a:schemeClr val="accent5">
                <a:lumMod val="80000"/>
                <a:lumOff val="2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Sheet1!$B$18:$Y$18</c:f>
              <c:numCache>
                <c:formatCode>General</c:formatCode>
                <c:ptCount val="24"/>
                <c:pt idx="9" formatCode="0.0">
                  <c:v>1</c:v>
                </c:pt>
                <c:pt idx="10" formatCode="0.0">
                  <c:v>1</c:v>
                </c:pt>
                <c:pt idx="11" formatCode="0.0">
                  <c:v>1</c:v>
                </c:pt>
                <c:pt idx="12" formatCode="0.0">
                  <c:v>2</c:v>
                </c:pt>
                <c:pt idx="13" formatCode="0.0">
                  <c:v>2</c:v>
                </c:pt>
                <c:pt idx="14" formatCode="0.0">
                  <c:v>2</c:v>
                </c:pt>
                <c:pt idx="15" formatCode="0.0">
                  <c:v>2</c:v>
                </c:pt>
                <c:pt idx="16" formatCode="0.0">
                  <c:v>2</c:v>
                </c:pt>
                <c:pt idx="17" formatCode="0.0">
                  <c:v>2</c:v>
                </c:pt>
                <c:pt idx="18" formatCode="0.0">
                  <c:v>1.5</c:v>
                </c:pt>
                <c:pt idx="19" formatCode="0.0">
                  <c:v>1.5</c:v>
                </c:pt>
                <c:pt idx="20" formatCode="0.0">
                  <c:v>1.5</c:v>
                </c:pt>
                <c:pt idx="21" formatCode="0.0">
                  <c:v>1.5</c:v>
                </c:pt>
                <c:pt idx="22" formatCode="0.0">
                  <c:v>1.5</c:v>
                </c:pt>
                <c:pt idx="23" formatCode="0.0">
                  <c:v>1.5</c:v>
                </c:pt>
              </c:numCache>
            </c:numRef>
          </c:val>
          <c:extLst>
            <c:ext xmlns:c16="http://schemas.microsoft.com/office/drawing/2014/chart" uri="{C3380CC4-5D6E-409C-BE32-E72D297353CC}">
              <c16:uniqueId val="{00000008-1B1D-474D-8C17-C33A6437AF00}"/>
            </c:ext>
          </c:extLst>
        </c:ser>
        <c:ser>
          <c:idx val="17"/>
          <c:order val="17"/>
          <c:tx>
            <c:strRef>
              <c:f>Sheet1!$A$19</c:f>
              <c:strCache>
                <c:ptCount val="1"/>
                <c:pt idx="0">
                  <c:v>FTSI</c:v>
                </c:pt>
              </c:strCache>
            </c:strRef>
          </c:tx>
          <c:spPr>
            <a:solidFill>
              <a:schemeClr val="accent6">
                <a:lumMod val="80000"/>
                <a:lumOff val="2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Sheet1!$B$19:$Y$19</c:f>
              <c:numCache>
                <c:formatCode>0.0</c:formatCode>
                <c:ptCount val="24"/>
                <c:pt idx="0">
                  <c:v>21</c:v>
                </c:pt>
                <c:pt idx="1">
                  <c:v>21</c:v>
                </c:pt>
                <c:pt idx="2">
                  <c:v>17</c:v>
                </c:pt>
                <c:pt idx="3">
                  <c:v>15</c:v>
                </c:pt>
                <c:pt idx="4">
                  <c:v>13</c:v>
                </c:pt>
                <c:pt idx="5">
                  <c:v>3</c:v>
                </c:pt>
                <c:pt idx="6">
                  <c:v>7.3</c:v>
                </c:pt>
                <c:pt idx="7">
                  <c:v>10.5</c:v>
                </c:pt>
                <c:pt idx="8">
                  <c:v>11.8</c:v>
                </c:pt>
                <c:pt idx="9">
                  <c:v>11.8</c:v>
                </c:pt>
                <c:pt idx="10">
                  <c:v>10.8</c:v>
                </c:pt>
                <c:pt idx="11">
                  <c:v>12</c:v>
                </c:pt>
              </c:numCache>
            </c:numRef>
          </c:val>
          <c:extLst>
            <c:ext xmlns:c16="http://schemas.microsoft.com/office/drawing/2014/chart" uri="{C3380CC4-5D6E-409C-BE32-E72D297353CC}">
              <c16:uniqueId val="{00000009-1B1D-474D-8C17-C33A6437AF00}"/>
            </c:ext>
          </c:extLst>
        </c:ser>
        <c:ser>
          <c:idx val="18"/>
          <c:order val="18"/>
          <c:tx>
            <c:strRef>
              <c:f>Sheet1!$A$20</c:f>
              <c:strCache>
                <c:ptCount val="1"/>
                <c:pt idx="0">
                  <c:v>GORE</c:v>
                </c:pt>
              </c:strCache>
            </c:strRef>
          </c:tx>
          <c:spPr>
            <a:solidFill>
              <a:schemeClr val="accent1">
                <a:lumMod val="8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Sheet1!$B$20:$Y$20</c:f>
              <c:numCache>
                <c:formatCode>0.0</c:formatCode>
                <c:ptCount val="24"/>
                <c:pt idx="0">
                  <c:v>2</c:v>
                </c:pt>
                <c:pt idx="1">
                  <c:v>2</c:v>
                </c:pt>
                <c:pt idx="2">
                  <c:v>2</c:v>
                </c:pt>
                <c:pt idx="3">
                  <c:v>1</c:v>
                </c:pt>
                <c:pt idx="4">
                  <c:v>1</c:v>
                </c:pt>
                <c:pt idx="5">
                  <c:v>1</c:v>
                </c:pt>
                <c:pt idx="6">
                  <c:v>1</c:v>
                </c:pt>
                <c:pt idx="7">
                  <c:v>2</c:v>
                </c:pt>
                <c:pt idx="8">
                  <c:v>2</c:v>
                </c:pt>
                <c:pt idx="9">
                  <c:v>2</c:v>
                </c:pt>
                <c:pt idx="10">
                  <c:v>2</c:v>
                </c:pt>
                <c:pt idx="11">
                  <c:v>2</c:v>
                </c:pt>
                <c:pt idx="12">
                  <c:v>2</c:v>
                </c:pt>
                <c:pt idx="13">
                  <c:v>3</c:v>
                </c:pt>
                <c:pt idx="14">
                  <c:v>3</c:v>
                </c:pt>
                <c:pt idx="15">
                  <c:v>3</c:v>
                </c:pt>
                <c:pt idx="16">
                  <c:v>3</c:v>
                </c:pt>
                <c:pt idx="17">
                  <c:v>3</c:v>
                </c:pt>
                <c:pt idx="18">
                  <c:v>2.5</c:v>
                </c:pt>
                <c:pt idx="19">
                  <c:v>2.5</c:v>
                </c:pt>
                <c:pt idx="20">
                  <c:v>2.5</c:v>
                </c:pt>
                <c:pt idx="21">
                  <c:v>2.5</c:v>
                </c:pt>
                <c:pt idx="22">
                  <c:v>3</c:v>
                </c:pt>
                <c:pt idx="23">
                  <c:v>3</c:v>
                </c:pt>
              </c:numCache>
            </c:numRef>
          </c:val>
          <c:extLst>
            <c:ext xmlns:c16="http://schemas.microsoft.com/office/drawing/2014/chart" uri="{C3380CC4-5D6E-409C-BE32-E72D297353CC}">
              <c16:uniqueId val="{0000000A-1B1D-474D-8C17-C33A6437AF00}"/>
            </c:ext>
          </c:extLst>
        </c:ser>
        <c:ser>
          <c:idx val="19"/>
          <c:order val="19"/>
          <c:tx>
            <c:strRef>
              <c:f>Sheet1!$A$21</c:f>
              <c:strCache>
                <c:ptCount val="1"/>
                <c:pt idx="0">
                  <c:v>Grappler</c:v>
                </c:pt>
              </c:strCache>
            </c:strRef>
          </c:tx>
          <c:spPr>
            <a:solidFill>
              <a:schemeClr val="accent2">
                <a:lumMod val="8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Sheet1!$B$21:$Y$21</c:f>
              <c:numCache>
                <c:formatCode>General</c:formatCode>
                <c:ptCount val="24"/>
                <c:pt idx="14" formatCode="0.0">
                  <c:v>1</c:v>
                </c:pt>
                <c:pt idx="15" formatCode="0.0">
                  <c:v>1</c:v>
                </c:pt>
                <c:pt idx="16" formatCode="0.0">
                  <c:v>1</c:v>
                </c:pt>
                <c:pt idx="17" formatCode="0.0">
                  <c:v>1</c:v>
                </c:pt>
                <c:pt idx="18" formatCode="0.0">
                  <c:v>1</c:v>
                </c:pt>
                <c:pt idx="19" formatCode="0.0">
                  <c:v>1</c:v>
                </c:pt>
                <c:pt idx="20" formatCode="0.0">
                  <c:v>1</c:v>
                </c:pt>
                <c:pt idx="21" formatCode="0.0">
                  <c:v>1</c:v>
                </c:pt>
                <c:pt idx="22" formatCode="0.0">
                  <c:v>1</c:v>
                </c:pt>
                <c:pt idx="23" formatCode="0.0">
                  <c:v>1</c:v>
                </c:pt>
              </c:numCache>
            </c:numRef>
          </c:val>
          <c:extLst>
            <c:ext xmlns:c16="http://schemas.microsoft.com/office/drawing/2014/chart" uri="{C3380CC4-5D6E-409C-BE32-E72D297353CC}">
              <c16:uniqueId val="{0000000B-1B1D-474D-8C17-C33A6437AF00}"/>
            </c:ext>
          </c:extLst>
        </c:ser>
        <c:ser>
          <c:idx val="20"/>
          <c:order val="20"/>
          <c:tx>
            <c:strRef>
              <c:f>Sheet1!$A$22</c:f>
              <c:strCache>
                <c:ptCount val="1"/>
                <c:pt idx="0">
                  <c:v>HAL</c:v>
                </c:pt>
              </c:strCache>
            </c:strRef>
          </c:tx>
          <c:spPr>
            <a:solidFill>
              <a:schemeClr val="accent3">
                <a:lumMod val="8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Sheet1!$B$22:$Y$22</c:f>
              <c:numCache>
                <c:formatCode>0.0</c:formatCode>
                <c:ptCount val="24"/>
                <c:pt idx="0">
                  <c:v>90</c:v>
                </c:pt>
                <c:pt idx="1">
                  <c:v>90</c:v>
                </c:pt>
                <c:pt idx="2">
                  <c:v>75</c:v>
                </c:pt>
                <c:pt idx="3">
                  <c:v>60</c:v>
                </c:pt>
                <c:pt idx="4">
                  <c:v>61</c:v>
                </c:pt>
                <c:pt idx="5">
                  <c:v>14</c:v>
                </c:pt>
                <c:pt idx="6">
                  <c:v>22</c:v>
                </c:pt>
                <c:pt idx="7">
                  <c:v>40</c:v>
                </c:pt>
                <c:pt idx="8">
                  <c:v>45</c:v>
                </c:pt>
                <c:pt idx="9">
                  <c:v>52</c:v>
                </c:pt>
                <c:pt idx="10">
                  <c:v>53</c:v>
                </c:pt>
                <c:pt idx="11">
                  <c:v>54</c:v>
                </c:pt>
                <c:pt idx="12">
                  <c:v>55</c:v>
                </c:pt>
                <c:pt idx="13">
                  <c:v>57</c:v>
                </c:pt>
                <c:pt idx="14">
                  <c:v>59</c:v>
                </c:pt>
                <c:pt idx="15">
                  <c:v>58</c:v>
                </c:pt>
                <c:pt idx="16">
                  <c:v>59</c:v>
                </c:pt>
                <c:pt idx="17">
                  <c:v>57</c:v>
                </c:pt>
                <c:pt idx="18">
                  <c:v>56</c:v>
                </c:pt>
                <c:pt idx="19">
                  <c:v>55</c:v>
                </c:pt>
                <c:pt idx="20">
                  <c:v>56</c:v>
                </c:pt>
                <c:pt idx="21">
                  <c:v>56</c:v>
                </c:pt>
                <c:pt idx="22">
                  <c:v>57</c:v>
                </c:pt>
                <c:pt idx="23">
                  <c:v>58</c:v>
                </c:pt>
              </c:numCache>
            </c:numRef>
          </c:val>
          <c:extLst>
            <c:ext xmlns:c16="http://schemas.microsoft.com/office/drawing/2014/chart" uri="{C3380CC4-5D6E-409C-BE32-E72D297353CC}">
              <c16:uniqueId val="{0000000C-1B1D-474D-8C17-C33A6437AF00}"/>
            </c:ext>
          </c:extLst>
        </c:ser>
        <c:ser>
          <c:idx val="21"/>
          <c:order val="21"/>
          <c:tx>
            <c:strRef>
              <c:f>Sheet1!$A$23</c:f>
              <c:strCache>
                <c:ptCount val="1"/>
                <c:pt idx="0">
                  <c:v>Ironhorse</c:v>
                </c:pt>
              </c:strCache>
            </c:strRef>
          </c:tx>
          <c:spPr>
            <a:solidFill>
              <a:schemeClr val="accent4">
                <a:lumMod val="8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Sheet1!$B$23:$Y$23</c:f>
              <c:numCache>
                <c:formatCode>0.0</c:formatCode>
                <c:ptCount val="24"/>
                <c:pt idx="0">
                  <c:v>5</c:v>
                </c:pt>
                <c:pt idx="1">
                  <c:v>4</c:v>
                </c:pt>
                <c:pt idx="2">
                  <c:v>3</c:v>
                </c:pt>
                <c:pt idx="3">
                  <c:v>3</c:v>
                </c:pt>
                <c:pt idx="4">
                  <c:v>3</c:v>
                </c:pt>
                <c:pt idx="5">
                  <c:v>1</c:v>
                </c:pt>
                <c:pt idx="6">
                  <c:v>1</c:v>
                </c:pt>
                <c:pt idx="7">
                  <c:v>2</c:v>
                </c:pt>
                <c:pt idx="8">
                  <c:v>1</c:v>
                </c:pt>
                <c:pt idx="9">
                  <c:v>2</c:v>
                </c:pt>
                <c:pt idx="10">
                  <c:v>2</c:v>
                </c:pt>
                <c:pt idx="11">
                  <c:v>2</c:v>
                </c:pt>
                <c:pt idx="12">
                  <c:v>2</c:v>
                </c:pt>
                <c:pt idx="13">
                  <c:v>2</c:v>
                </c:pt>
                <c:pt idx="14">
                  <c:v>2</c:v>
                </c:pt>
                <c:pt idx="15">
                  <c:v>3</c:v>
                </c:pt>
                <c:pt idx="16">
                  <c:v>3</c:v>
                </c:pt>
                <c:pt idx="17">
                  <c:v>2</c:v>
                </c:pt>
                <c:pt idx="18">
                  <c:v>2</c:v>
                </c:pt>
                <c:pt idx="19">
                  <c:v>2</c:v>
                </c:pt>
                <c:pt idx="20">
                  <c:v>2</c:v>
                </c:pt>
                <c:pt idx="21">
                  <c:v>1</c:v>
                </c:pt>
                <c:pt idx="22">
                  <c:v>2</c:v>
                </c:pt>
                <c:pt idx="23">
                  <c:v>2</c:v>
                </c:pt>
              </c:numCache>
            </c:numRef>
          </c:val>
          <c:extLst>
            <c:ext xmlns:c16="http://schemas.microsoft.com/office/drawing/2014/chart" uri="{C3380CC4-5D6E-409C-BE32-E72D297353CC}">
              <c16:uniqueId val="{0000000D-1B1D-474D-8C17-C33A6437AF00}"/>
            </c:ext>
          </c:extLst>
        </c:ser>
        <c:ser>
          <c:idx val="22"/>
          <c:order val="22"/>
          <c:tx>
            <c:strRef>
              <c:f>Sheet1!$A$24</c:f>
              <c:strCache>
                <c:ptCount val="1"/>
                <c:pt idx="0">
                  <c:v>J4</c:v>
                </c:pt>
              </c:strCache>
            </c:strRef>
          </c:tx>
          <c:spPr>
            <a:solidFill>
              <a:schemeClr val="accent5">
                <a:lumMod val="8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Sheet1!$B$24:$Y$24</c:f>
              <c:numCache>
                <c:formatCode>General</c:formatCode>
                <c:ptCount val="24"/>
                <c:pt idx="12" formatCode="0.0">
                  <c:v>1</c:v>
                </c:pt>
                <c:pt idx="13" formatCode="0.0">
                  <c:v>1</c:v>
                </c:pt>
                <c:pt idx="14" formatCode="0.0">
                  <c:v>1</c:v>
                </c:pt>
                <c:pt idx="15" formatCode="0.0">
                  <c:v>1</c:v>
                </c:pt>
                <c:pt idx="16" formatCode="0.0">
                  <c:v>1</c:v>
                </c:pt>
                <c:pt idx="17" formatCode="0.0">
                  <c:v>1</c:v>
                </c:pt>
                <c:pt idx="18" formatCode="0.0">
                  <c:v>1</c:v>
                </c:pt>
                <c:pt idx="19" formatCode="0.0">
                  <c:v>1</c:v>
                </c:pt>
                <c:pt idx="20" formatCode="0.0">
                  <c:v>1</c:v>
                </c:pt>
                <c:pt idx="21" formatCode="0.0">
                  <c:v>1</c:v>
                </c:pt>
                <c:pt idx="22" formatCode="0.0">
                  <c:v>1</c:v>
                </c:pt>
                <c:pt idx="23" formatCode="0.0">
                  <c:v>1</c:v>
                </c:pt>
              </c:numCache>
            </c:numRef>
          </c:val>
          <c:extLst>
            <c:ext xmlns:c16="http://schemas.microsoft.com/office/drawing/2014/chart" uri="{C3380CC4-5D6E-409C-BE32-E72D297353CC}">
              <c16:uniqueId val="{0000000E-1B1D-474D-8C17-C33A6437AF00}"/>
            </c:ext>
          </c:extLst>
        </c:ser>
        <c:ser>
          <c:idx val="23"/>
          <c:order val="23"/>
          <c:tx>
            <c:strRef>
              <c:f>Sheet1!$A$25</c:f>
              <c:strCache>
                <c:ptCount val="1"/>
                <c:pt idx="0">
                  <c:v>KLX/Archer</c:v>
                </c:pt>
              </c:strCache>
            </c:strRef>
          </c:tx>
          <c:spPr>
            <a:solidFill>
              <a:schemeClr val="accent6">
                <a:lumMod val="8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Sheet1!$B$25:$Y$25</c:f>
              <c:numCache>
                <c:formatCode>0.0</c:formatCode>
                <c:ptCount val="24"/>
                <c:pt idx="0">
                  <c:v>3</c:v>
                </c:pt>
                <c:pt idx="1">
                  <c:v>2</c:v>
                </c:pt>
                <c:pt idx="2">
                  <c:v>2</c:v>
                </c:pt>
                <c:pt idx="3">
                  <c:v>1</c:v>
                </c:pt>
                <c:pt idx="4">
                  <c:v>1</c:v>
                </c:pt>
                <c:pt idx="5">
                  <c:v>1</c:v>
                </c:pt>
                <c:pt idx="6">
                  <c:v>1</c:v>
                </c:pt>
                <c:pt idx="7">
                  <c:v>1</c:v>
                </c:pt>
                <c:pt idx="8">
                  <c:v>1</c:v>
                </c:pt>
                <c:pt idx="9">
                  <c:v>1</c:v>
                </c:pt>
                <c:pt idx="10">
                  <c:v>1</c:v>
                </c:pt>
                <c:pt idx="11">
                  <c:v>1</c:v>
                </c:pt>
                <c:pt idx="12">
                  <c:v>1</c:v>
                </c:pt>
                <c:pt idx="13">
                  <c:v>2</c:v>
                </c:pt>
                <c:pt idx="14">
                  <c:v>2</c:v>
                </c:pt>
                <c:pt idx="15">
                  <c:v>2</c:v>
                </c:pt>
                <c:pt idx="16">
                  <c:v>2</c:v>
                </c:pt>
                <c:pt idx="17">
                  <c:v>2</c:v>
                </c:pt>
                <c:pt idx="18">
                  <c:v>1.5</c:v>
                </c:pt>
                <c:pt idx="19">
                  <c:v>1.5</c:v>
                </c:pt>
                <c:pt idx="20">
                  <c:v>1.5</c:v>
                </c:pt>
                <c:pt idx="21">
                  <c:v>1.5</c:v>
                </c:pt>
                <c:pt idx="22">
                  <c:v>1.5</c:v>
                </c:pt>
                <c:pt idx="23">
                  <c:v>1.5</c:v>
                </c:pt>
              </c:numCache>
            </c:numRef>
          </c:val>
          <c:extLst>
            <c:ext xmlns:c16="http://schemas.microsoft.com/office/drawing/2014/chart" uri="{C3380CC4-5D6E-409C-BE32-E72D297353CC}">
              <c16:uniqueId val="{0000000F-1B1D-474D-8C17-C33A6437AF00}"/>
            </c:ext>
          </c:extLst>
        </c:ser>
        <c:ser>
          <c:idx val="24"/>
          <c:order val="24"/>
          <c:tx>
            <c:strRef>
              <c:f>Sheet1!$A$26</c:f>
              <c:strCache>
                <c:ptCount val="1"/>
                <c:pt idx="0">
                  <c:v>Legend</c:v>
                </c:pt>
              </c:strCache>
            </c:strRef>
          </c:tx>
          <c:spPr>
            <a:solidFill>
              <a:schemeClr val="accent1">
                <a:lumMod val="60000"/>
                <a:lumOff val="4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Sheet1!$B$26:$Y$26</c:f>
              <c:numCache>
                <c:formatCode>0.0</c:formatCode>
                <c:ptCount val="24"/>
                <c:pt idx="0">
                  <c:v>4</c:v>
                </c:pt>
                <c:pt idx="1">
                  <c:v>3</c:v>
                </c:pt>
                <c:pt idx="2">
                  <c:v>2</c:v>
                </c:pt>
                <c:pt idx="3">
                  <c:v>2</c:v>
                </c:pt>
                <c:pt idx="4">
                  <c:v>2</c:v>
                </c:pt>
                <c:pt idx="5">
                  <c:v>1</c:v>
                </c:pt>
                <c:pt idx="6">
                  <c:v>2</c:v>
                </c:pt>
                <c:pt idx="7">
                  <c:v>2</c:v>
                </c:pt>
                <c:pt idx="8">
                  <c:v>2</c:v>
                </c:pt>
              </c:numCache>
            </c:numRef>
          </c:val>
          <c:extLst>
            <c:ext xmlns:c16="http://schemas.microsoft.com/office/drawing/2014/chart" uri="{C3380CC4-5D6E-409C-BE32-E72D297353CC}">
              <c16:uniqueId val="{00000010-1B1D-474D-8C17-C33A6437AF00}"/>
            </c:ext>
          </c:extLst>
        </c:ser>
        <c:ser>
          <c:idx val="25"/>
          <c:order val="25"/>
          <c:tx>
            <c:strRef>
              <c:f>Sheet1!$A$27</c:f>
              <c:strCache>
                <c:ptCount val="1"/>
                <c:pt idx="0">
                  <c:v>LBRT</c:v>
                </c:pt>
              </c:strCache>
            </c:strRef>
          </c:tx>
          <c:spPr>
            <a:solidFill>
              <a:schemeClr val="accent2">
                <a:lumMod val="60000"/>
                <a:lumOff val="4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Sheet1!$B$27:$Y$27</c:f>
              <c:numCache>
                <c:formatCode>0.0</c:formatCode>
                <c:ptCount val="24"/>
                <c:pt idx="0">
                  <c:v>21</c:v>
                </c:pt>
                <c:pt idx="1">
                  <c:v>22</c:v>
                </c:pt>
                <c:pt idx="2">
                  <c:v>22</c:v>
                </c:pt>
                <c:pt idx="3">
                  <c:v>23</c:v>
                </c:pt>
                <c:pt idx="4">
                  <c:v>24</c:v>
                </c:pt>
                <c:pt idx="5">
                  <c:v>5</c:v>
                </c:pt>
                <c:pt idx="6">
                  <c:v>9.4</c:v>
                </c:pt>
                <c:pt idx="7">
                  <c:v>15.8</c:v>
                </c:pt>
                <c:pt idx="8">
                  <c:v>31</c:v>
                </c:pt>
                <c:pt idx="9">
                  <c:v>33</c:v>
                </c:pt>
                <c:pt idx="10">
                  <c:v>35</c:v>
                </c:pt>
                <c:pt idx="11">
                  <c:v>36</c:v>
                </c:pt>
                <c:pt idx="12">
                  <c:v>37</c:v>
                </c:pt>
                <c:pt idx="13">
                  <c:v>38</c:v>
                </c:pt>
                <c:pt idx="14">
                  <c:v>43</c:v>
                </c:pt>
                <c:pt idx="15">
                  <c:v>43.5</c:v>
                </c:pt>
                <c:pt idx="16">
                  <c:v>44</c:v>
                </c:pt>
                <c:pt idx="17">
                  <c:v>43</c:v>
                </c:pt>
                <c:pt idx="18">
                  <c:v>42</c:v>
                </c:pt>
                <c:pt idx="19">
                  <c:v>41</c:v>
                </c:pt>
                <c:pt idx="20">
                  <c:v>41</c:v>
                </c:pt>
                <c:pt idx="21">
                  <c:v>42</c:v>
                </c:pt>
                <c:pt idx="22">
                  <c:v>42</c:v>
                </c:pt>
                <c:pt idx="23">
                  <c:v>43</c:v>
                </c:pt>
              </c:numCache>
            </c:numRef>
          </c:val>
          <c:extLst>
            <c:ext xmlns:c16="http://schemas.microsoft.com/office/drawing/2014/chart" uri="{C3380CC4-5D6E-409C-BE32-E72D297353CC}">
              <c16:uniqueId val="{00000011-1B1D-474D-8C17-C33A6437AF00}"/>
            </c:ext>
          </c:extLst>
        </c:ser>
        <c:ser>
          <c:idx val="26"/>
          <c:order val="26"/>
          <c:tx>
            <c:strRef>
              <c:f>Sheet1!$A$28</c:f>
              <c:strCache>
                <c:ptCount val="1"/>
                <c:pt idx="0">
                  <c:v>NexTier</c:v>
                </c:pt>
              </c:strCache>
            </c:strRef>
          </c:tx>
          <c:spPr>
            <a:solidFill>
              <a:schemeClr val="accent3">
                <a:lumMod val="60000"/>
                <a:lumOff val="4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Sheet1!$B$28:$Y$28</c:f>
              <c:numCache>
                <c:formatCode>0.0</c:formatCode>
                <c:ptCount val="24"/>
                <c:pt idx="0">
                  <c:v>37</c:v>
                </c:pt>
                <c:pt idx="1">
                  <c:v>36</c:v>
                </c:pt>
                <c:pt idx="2">
                  <c:v>34</c:v>
                </c:pt>
                <c:pt idx="3">
                  <c:v>27</c:v>
                </c:pt>
                <c:pt idx="4">
                  <c:v>26</c:v>
                </c:pt>
                <c:pt idx="5">
                  <c:v>8</c:v>
                </c:pt>
                <c:pt idx="6">
                  <c:v>11</c:v>
                </c:pt>
                <c:pt idx="7">
                  <c:v>14</c:v>
                </c:pt>
                <c:pt idx="8">
                  <c:v>16</c:v>
                </c:pt>
                <c:pt idx="9">
                  <c:v>18.5</c:v>
                </c:pt>
                <c:pt idx="10">
                  <c:v>24</c:v>
                </c:pt>
                <c:pt idx="11">
                  <c:v>29</c:v>
                </c:pt>
                <c:pt idx="12">
                  <c:v>33</c:v>
                </c:pt>
                <c:pt idx="13">
                  <c:v>34</c:v>
                </c:pt>
                <c:pt idx="14">
                  <c:v>33</c:v>
                </c:pt>
                <c:pt idx="15">
                  <c:v>32</c:v>
                </c:pt>
                <c:pt idx="16">
                  <c:v>33</c:v>
                </c:pt>
                <c:pt idx="17">
                  <c:v>32</c:v>
                </c:pt>
              </c:numCache>
            </c:numRef>
          </c:val>
          <c:extLst>
            <c:ext xmlns:c16="http://schemas.microsoft.com/office/drawing/2014/chart" uri="{C3380CC4-5D6E-409C-BE32-E72D297353CC}">
              <c16:uniqueId val="{00000012-1B1D-474D-8C17-C33A6437AF00}"/>
            </c:ext>
          </c:extLst>
        </c:ser>
        <c:ser>
          <c:idx val="27"/>
          <c:order val="27"/>
          <c:tx>
            <c:strRef>
              <c:f>Sheet1!$A$29</c:f>
              <c:strCache>
                <c:ptCount val="1"/>
                <c:pt idx="0">
                  <c:v>Oasis</c:v>
                </c:pt>
              </c:strCache>
            </c:strRef>
          </c:tx>
          <c:spPr>
            <a:solidFill>
              <a:schemeClr val="accent4">
                <a:lumMod val="60000"/>
                <a:lumOff val="4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Sheet1!$B$29:$Y$29</c:f>
              <c:numCache>
                <c:formatCode>0.0</c:formatCode>
                <c:ptCount val="24"/>
                <c:pt idx="0">
                  <c:v>3</c:v>
                </c:pt>
                <c:pt idx="1">
                  <c:v>3</c:v>
                </c:pt>
                <c:pt idx="2">
                  <c:v>3</c:v>
                </c:pt>
                <c:pt idx="3">
                  <c:v>3</c:v>
                </c:pt>
                <c:pt idx="4">
                  <c:v>3</c:v>
                </c:pt>
                <c:pt idx="5">
                  <c:v>1</c:v>
                </c:pt>
              </c:numCache>
            </c:numRef>
          </c:val>
          <c:extLst>
            <c:ext xmlns:c16="http://schemas.microsoft.com/office/drawing/2014/chart" uri="{C3380CC4-5D6E-409C-BE32-E72D297353CC}">
              <c16:uniqueId val="{00000013-1B1D-474D-8C17-C33A6437AF00}"/>
            </c:ext>
          </c:extLst>
        </c:ser>
        <c:ser>
          <c:idx val="28"/>
          <c:order val="28"/>
          <c:tx>
            <c:strRef>
              <c:f>Sheet1!$A$30</c:f>
              <c:strCache>
                <c:ptCount val="1"/>
                <c:pt idx="0">
                  <c:v>Pharoah</c:v>
                </c:pt>
              </c:strCache>
            </c:strRef>
          </c:tx>
          <c:spPr>
            <a:solidFill>
              <a:schemeClr val="accent5">
                <a:lumMod val="60000"/>
                <a:lumOff val="4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Sheet1!$B$30:$Y$30</c:f>
              <c:numCache>
                <c:formatCode>General</c:formatCode>
                <c:ptCount val="24"/>
                <c:pt idx="9" formatCode="0.0">
                  <c:v>1</c:v>
                </c:pt>
                <c:pt idx="10" formatCode="0.0">
                  <c:v>1</c:v>
                </c:pt>
                <c:pt idx="11" formatCode="0.0">
                  <c:v>1</c:v>
                </c:pt>
                <c:pt idx="12" formatCode="0.0">
                  <c:v>1</c:v>
                </c:pt>
                <c:pt idx="13" formatCode="0.0">
                  <c:v>1</c:v>
                </c:pt>
                <c:pt idx="14" formatCode="0.0">
                  <c:v>1</c:v>
                </c:pt>
                <c:pt idx="15" formatCode="0.0">
                  <c:v>1</c:v>
                </c:pt>
                <c:pt idx="16" formatCode="0.0">
                  <c:v>1</c:v>
                </c:pt>
                <c:pt idx="17" formatCode="0.0">
                  <c:v>1</c:v>
                </c:pt>
                <c:pt idx="18" formatCode="0.0">
                  <c:v>1</c:v>
                </c:pt>
                <c:pt idx="19" formatCode="0.0">
                  <c:v>1</c:v>
                </c:pt>
                <c:pt idx="20" formatCode="0.0">
                  <c:v>1</c:v>
                </c:pt>
                <c:pt idx="21" formatCode="0.0">
                  <c:v>1</c:v>
                </c:pt>
                <c:pt idx="22" formatCode="0.0">
                  <c:v>1</c:v>
                </c:pt>
                <c:pt idx="23" formatCode="0.0">
                  <c:v>1</c:v>
                </c:pt>
              </c:numCache>
            </c:numRef>
          </c:val>
          <c:extLst>
            <c:ext xmlns:c16="http://schemas.microsoft.com/office/drawing/2014/chart" uri="{C3380CC4-5D6E-409C-BE32-E72D297353CC}">
              <c16:uniqueId val="{00000014-1B1D-474D-8C17-C33A6437AF00}"/>
            </c:ext>
          </c:extLst>
        </c:ser>
        <c:ser>
          <c:idx val="29"/>
          <c:order val="29"/>
          <c:tx>
            <c:strRef>
              <c:f>Sheet1!$A$31</c:f>
              <c:strCache>
                <c:ptCount val="1"/>
                <c:pt idx="0">
                  <c:v>Pro Stim</c:v>
                </c:pt>
              </c:strCache>
            </c:strRef>
          </c:tx>
          <c:spPr>
            <a:solidFill>
              <a:schemeClr val="accent6">
                <a:lumMod val="60000"/>
                <a:lumOff val="4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Sheet1!$B$31:$Y$31</c:f>
              <c:numCache>
                <c:formatCode>0.0</c:formatCode>
                <c:ptCount val="24"/>
                <c:pt idx="0">
                  <c:v>3</c:v>
                </c:pt>
                <c:pt idx="1">
                  <c:v>3</c:v>
                </c:pt>
                <c:pt idx="2">
                  <c:v>2</c:v>
                </c:pt>
                <c:pt idx="3">
                  <c:v>2</c:v>
                </c:pt>
                <c:pt idx="4">
                  <c:v>1</c:v>
                </c:pt>
                <c:pt idx="5">
                  <c:v>1</c:v>
                </c:pt>
                <c:pt idx="6">
                  <c:v>1</c:v>
                </c:pt>
                <c:pt idx="7">
                  <c:v>1</c:v>
                </c:pt>
                <c:pt idx="8">
                  <c:v>1</c:v>
                </c:pt>
                <c:pt idx="9">
                  <c:v>2</c:v>
                </c:pt>
                <c:pt idx="10">
                  <c:v>2</c:v>
                </c:pt>
                <c:pt idx="11">
                  <c:v>1</c:v>
                </c:pt>
                <c:pt idx="12">
                  <c:v>1</c:v>
                </c:pt>
                <c:pt idx="13">
                  <c:v>2</c:v>
                </c:pt>
                <c:pt idx="14">
                  <c:v>2</c:v>
                </c:pt>
                <c:pt idx="15">
                  <c:v>1</c:v>
                </c:pt>
                <c:pt idx="16">
                  <c:v>1</c:v>
                </c:pt>
                <c:pt idx="17">
                  <c:v>2</c:v>
                </c:pt>
                <c:pt idx="18">
                  <c:v>2</c:v>
                </c:pt>
                <c:pt idx="19">
                  <c:v>2</c:v>
                </c:pt>
                <c:pt idx="20">
                  <c:v>2</c:v>
                </c:pt>
                <c:pt idx="21">
                  <c:v>2</c:v>
                </c:pt>
                <c:pt idx="22">
                  <c:v>2</c:v>
                </c:pt>
                <c:pt idx="23">
                  <c:v>2</c:v>
                </c:pt>
              </c:numCache>
            </c:numRef>
          </c:val>
          <c:extLst>
            <c:ext xmlns:c16="http://schemas.microsoft.com/office/drawing/2014/chart" uri="{C3380CC4-5D6E-409C-BE32-E72D297353CC}">
              <c16:uniqueId val="{00000015-1B1D-474D-8C17-C33A6437AF00}"/>
            </c:ext>
          </c:extLst>
        </c:ser>
        <c:ser>
          <c:idx val="30"/>
          <c:order val="30"/>
          <c:tx>
            <c:strRef>
              <c:f>Sheet1!$A$32</c:f>
              <c:strCache>
                <c:ptCount val="1"/>
                <c:pt idx="0">
                  <c:v>ProSvs</c:v>
                </c:pt>
              </c:strCache>
            </c:strRef>
          </c:tx>
          <c:spPr>
            <a:solidFill>
              <a:schemeClr val="accent1">
                <a:lumMod val="5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Sheet1!$B$32:$Y$32</c:f>
              <c:numCache>
                <c:formatCode>0.0</c:formatCode>
                <c:ptCount val="24"/>
                <c:pt idx="0">
                  <c:v>4</c:v>
                </c:pt>
                <c:pt idx="1">
                  <c:v>2</c:v>
                </c:pt>
                <c:pt idx="2">
                  <c:v>2</c:v>
                </c:pt>
                <c:pt idx="3">
                  <c:v>1</c:v>
                </c:pt>
                <c:pt idx="4">
                  <c:v>2</c:v>
                </c:pt>
                <c:pt idx="5">
                  <c:v>1</c:v>
                </c:pt>
                <c:pt idx="6">
                  <c:v>1</c:v>
                </c:pt>
                <c:pt idx="7">
                  <c:v>2</c:v>
                </c:pt>
                <c:pt idx="8">
                  <c:v>2</c:v>
                </c:pt>
                <c:pt idx="9">
                  <c:v>2</c:v>
                </c:pt>
                <c:pt idx="10">
                  <c:v>2</c:v>
                </c:pt>
                <c:pt idx="11">
                  <c:v>2</c:v>
                </c:pt>
                <c:pt idx="12">
                  <c:v>2</c:v>
                </c:pt>
                <c:pt idx="13">
                  <c:v>2</c:v>
                </c:pt>
                <c:pt idx="14">
                  <c:v>2</c:v>
                </c:pt>
                <c:pt idx="15">
                  <c:v>2</c:v>
                </c:pt>
              </c:numCache>
            </c:numRef>
          </c:val>
          <c:extLst>
            <c:ext xmlns:c16="http://schemas.microsoft.com/office/drawing/2014/chart" uri="{C3380CC4-5D6E-409C-BE32-E72D297353CC}">
              <c16:uniqueId val="{00000016-1B1D-474D-8C17-C33A6437AF00}"/>
            </c:ext>
          </c:extLst>
        </c:ser>
        <c:ser>
          <c:idx val="31"/>
          <c:order val="31"/>
          <c:tx>
            <c:strRef>
              <c:f>Sheet1!$A$33</c:f>
              <c:strCache>
                <c:ptCount val="1"/>
                <c:pt idx="0">
                  <c:v>ProFrac</c:v>
                </c:pt>
              </c:strCache>
            </c:strRef>
          </c:tx>
          <c:spPr>
            <a:solidFill>
              <a:schemeClr val="accent2">
                <a:lumMod val="5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Sheet1!$B$33:$Y$33</c:f>
              <c:numCache>
                <c:formatCode>0.0</c:formatCode>
                <c:ptCount val="24"/>
                <c:pt idx="0">
                  <c:v>16</c:v>
                </c:pt>
                <c:pt idx="1">
                  <c:v>14</c:v>
                </c:pt>
                <c:pt idx="2">
                  <c:v>13</c:v>
                </c:pt>
                <c:pt idx="3">
                  <c:v>12</c:v>
                </c:pt>
                <c:pt idx="4">
                  <c:v>13.5</c:v>
                </c:pt>
                <c:pt idx="5">
                  <c:v>6.5</c:v>
                </c:pt>
                <c:pt idx="6">
                  <c:v>8.5</c:v>
                </c:pt>
                <c:pt idx="7">
                  <c:v>10</c:v>
                </c:pt>
                <c:pt idx="8">
                  <c:v>11</c:v>
                </c:pt>
                <c:pt idx="9">
                  <c:v>13</c:v>
                </c:pt>
                <c:pt idx="10">
                  <c:v>14</c:v>
                </c:pt>
                <c:pt idx="11">
                  <c:v>15</c:v>
                </c:pt>
                <c:pt idx="12">
                  <c:v>31</c:v>
                </c:pt>
                <c:pt idx="13">
                  <c:v>31</c:v>
                </c:pt>
                <c:pt idx="14">
                  <c:v>31</c:v>
                </c:pt>
                <c:pt idx="15">
                  <c:v>36</c:v>
                </c:pt>
                <c:pt idx="16">
                  <c:v>40.700000000000003</c:v>
                </c:pt>
                <c:pt idx="17">
                  <c:v>35</c:v>
                </c:pt>
                <c:pt idx="18">
                  <c:v>29</c:v>
                </c:pt>
                <c:pt idx="19">
                  <c:v>28</c:v>
                </c:pt>
                <c:pt idx="20">
                  <c:v>29</c:v>
                </c:pt>
                <c:pt idx="21">
                  <c:v>31</c:v>
                </c:pt>
                <c:pt idx="22">
                  <c:v>33</c:v>
                </c:pt>
                <c:pt idx="23">
                  <c:v>35</c:v>
                </c:pt>
              </c:numCache>
            </c:numRef>
          </c:val>
          <c:extLst>
            <c:ext xmlns:c16="http://schemas.microsoft.com/office/drawing/2014/chart" uri="{C3380CC4-5D6E-409C-BE32-E72D297353CC}">
              <c16:uniqueId val="{00000017-1B1D-474D-8C17-C33A6437AF00}"/>
            </c:ext>
          </c:extLst>
        </c:ser>
        <c:ser>
          <c:idx val="32"/>
          <c:order val="32"/>
          <c:tx>
            <c:strRef>
              <c:f>Sheet1!$A$34</c:f>
              <c:strCache>
                <c:ptCount val="1"/>
                <c:pt idx="0">
                  <c:v>ProPetro</c:v>
                </c:pt>
              </c:strCache>
            </c:strRef>
          </c:tx>
          <c:spPr>
            <a:solidFill>
              <a:schemeClr val="accent3">
                <a:lumMod val="5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Sheet1!$B$34:$Y$34</c:f>
              <c:numCache>
                <c:formatCode>0.0</c:formatCode>
                <c:ptCount val="24"/>
                <c:pt idx="0">
                  <c:v>24</c:v>
                </c:pt>
                <c:pt idx="1">
                  <c:v>24</c:v>
                </c:pt>
                <c:pt idx="2">
                  <c:v>22</c:v>
                </c:pt>
                <c:pt idx="3">
                  <c:v>21</c:v>
                </c:pt>
                <c:pt idx="4">
                  <c:v>16</c:v>
                </c:pt>
                <c:pt idx="5">
                  <c:v>4.5</c:v>
                </c:pt>
                <c:pt idx="6">
                  <c:v>8.5</c:v>
                </c:pt>
                <c:pt idx="7">
                  <c:v>9.6</c:v>
                </c:pt>
                <c:pt idx="8">
                  <c:v>10.3</c:v>
                </c:pt>
                <c:pt idx="9">
                  <c:v>13.1</c:v>
                </c:pt>
                <c:pt idx="10">
                  <c:v>13.8</c:v>
                </c:pt>
                <c:pt idx="11">
                  <c:v>12.5</c:v>
                </c:pt>
                <c:pt idx="12">
                  <c:v>13.7</c:v>
                </c:pt>
                <c:pt idx="13">
                  <c:v>14.8</c:v>
                </c:pt>
                <c:pt idx="14">
                  <c:v>14.8</c:v>
                </c:pt>
                <c:pt idx="15">
                  <c:v>14.5</c:v>
                </c:pt>
                <c:pt idx="16">
                  <c:v>15.5</c:v>
                </c:pt>
                <c:pt idx="17">
                  <c:v>15.9</c:v>
                </c:pt>
                <c:pt idx="18">
                  <c:v>15.5</c:v>
                </c:pt>
                <c:pt idx="19">
                  <c:v>13.5</c:v>
                </c:pt>
                <c:pt idx="20">
                  <c:v>14</c:v>
                </c:pt>
                <c:pt idx="21">
                  <c:v>14.5</c:v>
                </c:pt>
                <c:pt idx="22">
                  <c:v>15</c:v>
                </c:pt>
                <c:pt idx="23">
                  <c:v>15.5</c:v>
                </c:pt>
              </c:numCache>
            </c:numRef>
          </c:val>
          <c:extLst>
            <c:ext xmlns:c16="http://schemas.microsoft.com/office/drawing/2014/chart" uri="{C3380CC4-5D6E-409C-BE32-E72D297353CC}">
              <c16:uniqueId val="{00000018-1B1D-474D-8C17-C33A6437AF00}"/>
            </c:ext>
          </c:extLst>
        </c:ser>
        <c:ser>
          <c:idx val="33"/>
          <c:order val="33"/>
          <c:tx>
            <c:strRef>
              <c:f>Sheet1!$A$35</c:f>
              <c:strCache>
                <c:ptCount val="1"/>
                <c:pt idx="0">
                  <c:v>Pure Frac</c:v>
                </c:pt>
              </c:strCache>
            </c:strRef>
          </c:tx>
          <c:spPr>
            <a:solidFill>
              <a:schemeClr val="accent4">
                <a:lumMod val="5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Sheet1!$B$35:$Y$35</c:f>
              <c:numCache>
                <c:formatCode>General</c:formatCode>
                <c:ptCount val="24"/>
                <c:pt idx="10" formatCode="0.0">
                  <c:v>1</c:v>
                </c:pt>
                <c:pt idx="11" formatCode="0.0">
                  <c:v>1</c:v>
                </c:pt>
                <c:pt idx="12" formatCode="0.0">
                  <c:v>1</c:v>
                </c:pt>
                <c:pt idx="13" formatCode="0.0">
                  <c:v>1</c:v>
                </c:pt>
                <c:pt idx="14" formatCode="0.0">
                  <c:v>2</c:v>
                </c:pt>
                <c:pt idx="15" formatCode="0.0">
                  <c:v>2</c:v>
                </c:pt>
                <c:pt idx="16" formatCode="0.0">
                  <c:v>2</c:v>
                </c:pt>
                <c:pt idx="17" formatCode="0.0">
                  <c:v>2.5</c:v>
                </c:pt>
                <c:pt idx="18" formatCode="0.0">
                  <c:v>2</c:v>
                </c:pt>
                <c:pt idx="19" formatCode="0.0">
                  <c:v>2</c:v>
                </c:pt>
                <c:pt idx="20" formatCode="0.0">
                  <c:v>2</c:v>
                </c:pt>
                <c:pt idx="21" formatCode="0.0">
                  <c:v>2</c:v>
                </c:pt>
                <c:pt idx="22" formatCode="0.0">
                  <c:v>2</c:v>
                </c:pt>
                <c:pt idx="23" formatCode="0.0">
                  <c:v>2</c:v>
                </c:pt>
              </c:numCache>
            </c:numRef>
          </c:val>
          <c:extLst>
            <c:ext xmlns:c16="http://schemas.microsoft.com/office/drawing/2014/chart" uri="{C3380CC4-5D6E-409C-BE32-E72D297353CC}">
              <c16:uniqueId val="{00000019-1B1D-474D-8C17-C33A6437AF00}"/>
            </c:ext>
          </c:extLst>
        </c:ser>
        <c:ser>
          <c:idx val="34"/>
          <c:order val="34"/>
          <c:tx>
            <c:strRef>
              <c:f>Sheet1!$A$36</c:f>
              <c:strCache>
                <c:ptCount val="1"/>
                <c:pt idx="0">
                  <c:v>Python</c:v>
                </c:pt>
              </c:strCache>
            </c:strRef>
          </c:tx>
          <c:spPr>
            <a:solidFill>
              <a:schemeClr val="accent5">
                <a:lumMod val="5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Sheet1!$B$36:$Y$36</c:f>
              <c:numCache>
                <c:formatCode>0.0</c:formatCode>
                <c:ptCount val="24"/>
                <c:pt idx="0">
                  <c:v>2</c:v>
                </c:pt>
                <c:pt idx="1">
                  <c:v>2</c:v>
                </c:pt>
                <c:pt idx="2">
                  <c:v>1</c:v>
                </c:pt>
                <c:pt idx="3">
                  <c:v>0</c:v>
                </c:pt>
                <c:pt idx="4">
                  <c:v>0</c:v>
                </c:pt>
                <c:pt idx="5">
                  <c:v>0</c:v>
                </c:pt>
                <c:pt idx="6">
                  <c:v>0</c:v>
                </c:pt>
                <c:pt idx="7">
                  <c:v>1</c:v>
                </c:pt>
                <c:pt idx="8">
                  <c:v>1</c:v>
                </c:pt>
                <c:pt idx="9">
                  <c:v>1</c:v>
                </c:pt>
                <c:pt idx="10">
                  <c:v>1</c:v>
                </c:pt>
                <c:pt idx="11">
                  <c:v>1</c:v>
                </c:pt>
                <c:pt idx="12">
                  <c:v>1</c:v>
                </c:pt>
                <c:pt idx="13">
                  <c:v>2</c:v>
                </c:pt>
                <c:pt idx="14">
                  <c:v>2</c:v>
                </c:pt>
                <c:pt idx="15">
                  <c:v>2</c:v>
                </c:pt>
                <c:pt idx="16">
                  <c:v>2</c:v>
                </c:pt>
                <c:pt idx="17">
                  <c:v>2</c:v>
                </c:pt>
                <c:pt idx="18">
                  <c:v>2</c:v>
                </c:pt>
                <c:pt idx="19">
                  <c:v>2</c:v>
                </c:pt>
                <c:pt idx="20">
                  <c:v>2</c:v>
                </c:pt>
                <c:pt idx="21">
                  <c:v>2</c:v>
                </c:pt>
                <c:pt idx="22">
                  <c:v>2</c:v>
                </c:pt>
                <c:pt idx="23">
                  <c:v>2</c:v>
                </c:pt>
              </c:numCache>
            </c:numRef>
          </c:val>
          <c:extLst>
            <c:ext xmlns:c16="http://schemas.microsoft.com/office/drawing/2014/chart" uri="{C3380CC4-5D6E-409C-BE32-E72D297353CC}">
              <c16:uniqueId val="{0000001A-1B1D-474D-8C17-C33A6437AF00}"/>
            </c:ext>
          </c:extLst>
        </c:ser>
        <c:ser>
          <c:idx val="35"/>
          <c:order val="35"/>
          <c:tx>
            <c:strRef>
              <c:f>Sheet1!$A$37</c:f>
              <c:strCache>
                <c:ptCount val="1"/>
                <c:pt idx="0">
                  <c:v>Quasar</c:v>
                </c:pt>
              </c:strCache>
            </c:strRef>
          </c:tx>
          <c:spPr>
            <a:solidFill>
              <a:schemeClr val="accent6">
                <a:lumMod val="5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Sheet1!$B$37:$Y$37</c:f>
              <c:numCache>
                <c:formatCode>0.0</c:formatCode>
                <c:ptCount val="24"/>
                <c:pt idx="0">
                  <c:v>2</c:v>
                </c:pt>
                <c:pt idx="1">
                  <c:v>3</c:v>
                </c:pt>
                <c:pt idx="2">
                  <c:v>3</c:v>
                </c:pt>
                <c:pt idx="3">
                  <c:v>2</c:v>
                </c:pt>
                <c:pt idx="4">
                  <c:v>2</c:v>
                </c:pt>
                <c:pt idx="5">
                  <c:v>1</c:v>
                </c:pt>
                <c:pt idx="6">
                  <c:v>1</c:v>
                </c:pt>
                <c:pt idx="7">
                  <c:v>2</c:v>
                </c:pt>
                <c:pt idx="8">
                  <c:v>2</c:v>
                </c:pt>
                <c:pt idx="9">
                  <c:v>2</c:v>
                </c:pt>
                <c:pt idx="10">
                  <c:v>2</c:v>
                </c:pt>
                <c:pt idx="11">
                  <c:v>2</c:v>
                </c:pt>
                <c:pt idx="12">
                  <c:v>1</c:v>
                </c:pt>
                <c:pt idx="13">
                  <c:v>1</c:v>
                </c:pt>
                <c:pt idx="14">
                  <c:v>1</c:v>
                </c:pt>
                <c:pt idx="15">
                  <c:v>1</c:v>
                </c:pt>
                <c:pt idx="16">
                  <c:v>1</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1B-1B1D-474D-8C17-C33A6437AF00}"/>
            </c:ext>
          </c:extLst>
        </c:ser>
        <c:ser>
          <c:idx val="36"/>
          <c:order val="36"/>
          <c:tx>
            <c:strRef>
              <c:f>Sheet1!$A$38</c:f>
              <c:strCache>
                <c:ptCount val="1"/>
                <c:pt idx="0">
                  <c:v>REV</c:v>
                </c:pt>
              </c:strCache>
            </c:strRef>
          </c:tx>
          <c:spPr>
            <a:solidFill>
              <a:schemeClr val="accent1">
                <a:lumMod val="70000"/>
                <a:lumOff val="3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Sheet1!$B$38:$Y$38</c:f>
              <c:numCache>
                <c:formatCode>General</c:formatCode>
                <c:ptCount val="24"/>
                <c:pt idx="3" formatCode="0.0">
                  <c:v>1</c:v>
                </c:pt>
                <c:pt idx="4" formatCode="0.0">
                  <c:v>1</c:v>
                </c:pt>
                <c:pt idx="5" formatCode="0.0">
                  <c:v>1</c:v>
                </c:pt>
                <c:pt idx="6" formatCode="0.0">
                  <c:v>1</c:v>
                </c:pt>
                <c:pt idx="7" formatCode="0.0">
                  <c:v>1</c:v>
                </c:pt>
                <c:pt idx="8" formatCode="0.0">
                  <c:v>1</c:v>
                </c:pt>
                <c:pt idx="9" formatCode="0.0">
                  <c:v>1</c:v>
                </c:pt>
                <c:pt idx="10" formatCode="0.0">
                  <c:v>1</c:v>
                </c:pt>
                <c:pt idx="11" formatCode="0.0">
                  <c:v>1</c:v>
                </c:pt>
                <c:pt idx="12" formatCode="0.0">
                  <c:v>1</c:v>
                </c:pt>
                <c:pt idx="13" formatCode="0.0">
                  <c:v>2.5</c:v>
                </c:pt>
                <c:pt idx="14" formatCode="0.0">
                  <c:v>3</c:v>
                </c:pt>
                <c:pt idx="15" formatCode="0.0">
                  <c:v>3</c:v>
                </c:pt>
              </c:numCache>
            </c:numRef>
          </c:val>
          <c:extLst>
            <c:ext xmlns:c16="http://schemas.microsoft.com/office/drawing/2014/chart" uri="{C3380CC4-5D6E-409C-BE32-E72D297353CC}">
              <c16:uniqueId val="{0000001C-1B1D-474D-8C17-C33A6437AF00}"/>
            </c:ext>
          </c:extLst>
        </c:ser>
        <c:ser>
          <c:idx val="37"/>
          <c:order val="37"/>
          <c:tx>
            <c:strRef>
              <c:f>Sheet1!$A$39</c:f>
              <c:strCache>
                <c:ptCount val="1"/>
                <c:pt idx="0">
                  <c:v>SLB</c:v>
                </c:pt>
              </c:strCache>
            </c:strRef>
          </c:tx>
          <c:spPr>
            <a:solidFill>
              <a:schemeClr val="accent2">
                <a:lumMod val="70000"/>
                <a:lumOff val="3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Sheet1!$B$39:$Y$39</c:f>
              <c:numCache>
                <c:formatCode>0.0</c:formatCode>
                <c:ptCount val="24"/>
                <c:pt idx="0">
                  <c:v>44</c:v>
                </c:pt>
                <c:pt idx="1">
                  <c:v>36</c:v>
                </c:pt>
                <c:pt idx="2">
                  <c:v>34</c:v>
                </c:pt>
                <c:pt idx="3">
                  <c:v>32</c:v>
                </c:pt>
                <c:pt idx="4">
                  <c:v>28</c:v>
                </c:pt>
                <c:pt idx="5">
                  <c:v>7</c:v>
                </c:pt>
                <c:pt idx="6">
                  <c:v>11</c:v>
                </c:pt>
                <c:pt idx="7">
                  <c:v>11</c:v>
                </c:pt>
              </c:numCache>
            </c:numRef>
          </c:val>
          <c:extLst>
            <c:ext xmlns:c16="http://schemas.microsoft.com/office/drawing/2014/chart" uri="{C3380CC4-5D6E-409C-BE32-E72D297353CC}">
              <c16:uniqueId val="{0000001D-1B1D-474D-8C17-C33A6437AF00}"/>
            </c:ext>
          </c:extLst>
        </c:ser>
        <c:ser>
          <c:idx val="38"/>
          <c:order val="38"/>
          <c:tx>
            <c:strRef>
              <c:f>Sheet1!$A$40</c:f>
              <c:strCache>
                <c:ptCount val="1"/>
                <c:pt idx="0">
                  <c:v>S'Western</c:v>
                </c:pt>
              </c:strCache>
            </c:strRef>
          </c:tx>
          <c:spPr>
            <a:solidFill>
              <a:schemeClr val="accent3">
                <a:lumMod val="70000"/>
                <a:lumOff val="3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Sheet1!$B$40:$Y$40</c:f>
              <c:numCache>
                <c:formatCode>0.0</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1E-1B1D-474D-8C17-C33A6437AF00}"/>
            </c:ext>
          </c:extLst>
        </c:ser>
        <c:ser>
          <c:idx val="39"/>
          <c:order val="39"/>
          <c:tx>
            <c:strRef>
              <c:f>Sheet1!$A$41</c:f>
              <c:strCache>
                <c:ptCount val="1"/>
                <c:pt idx="0">
                  <c:v>SPN</c:v>
                </c:pt>
              </c:strCache>
            </c:strRef>
          </c:tx>
          <c:spPr>
            <a:solidFill>
              <a:schemeClr val="accent4">
                <a:lumMod val="70000"/>
                <a:lumOff val="3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Sheet1!$B$41:$Y$41</c:f>
              <c:numCache>
                <c:formatCode>0.0</c:formatCode>
                <c:ptCount val="24"/>
                <c:pt idx="0">
                  <c:v>6</c:v>
                </c:pt>
                <c:pt idx="1">
                  <c:v>5</c:v>
                </c:pt>
                <c:pt idx="2">
                  <c:v>4</c:v>
                </c:pt>
                <c:pt idx="3">
                  <c:v>2</c:v>
                </c:pt>
                <c:pt idx="4">
                  <c:v>1</c:v>
                </c:pt>
              </c:numCache>
            </c:numRef>
          </c:val>
          <c:extLst>
            <c:ext xmlns:c16="http://schemas.microsoft.com/office/drawing/2014/chart" uri="{C3380CC4-5D6E-409C-BE32-E72D297353CC}">
              <c16:uniqueId val="{0000001F-1B1D-474D-8C17-C33A6437AF00}"/>
            </c:ext>
          </c:extLst>
        </c:ser>
        <c:ser>
          <c:idx val="40"/>
          <c:order val="40"/>
          <c:tx>
            <c:strRef>
              <c:f>Sheet1!$A$42</c:f>
              <c:strCache>
                <c:ptCount val="1"/>
                <c:pt idx="0">
                  <c:v>STEP </c:v>
                </c:pt>
              </c:strCache>
            </c:strRef>
          </c:tx>
          <c:spPr>
            <a:solidFill>
              <a:schemeClr val="accent5">
                <a:lumMod val="70000"/>
                <a:lumOff val="30000"/>
              </a:schemeClr>
            </a:solidFill>
            <a:ln>
              <a:noFill/>
            </a:ln>
            <a:effectLst/>
          </c:spPr>
          <c:invertIfNegative val="0"/>
          <c:dPt>
            <c:idx val="8"/>
            <c:invertIfNegative val="0"/>
            <c:bubble3D val="0"/>
            <c:extLst>
              <c:ext xmlns:c16="http://schemas.microsoft.com/office/drawing/2014/chart" uri="{C3380CC4-5D6E-409C-BE32-E72D297353CC}">
                <c16:uniqueId val="{00000004-5721-4D8C-B892-5196C3DC3CBA}"/>
              </c:ext>
            </c:extLst>
          </c:dPt>
          <c:dPt>
            <c:idx val="9"/>
            <c:invertIfNegative val="0"/>
            <c:bubble3D val="0"/>
            <c:extLst>
              <c:ext xmlns:c16="http://schemas.microsoft.com/office/drawing/2014/chart" uri="{C3380CC4-5D6E-409C-BE32-E72D297353CC}">
                <c16:uniqueId val="{00000005-5721-4D8C-B892-5196C3DC3CBA}"/>
              </c:ext>
            </c:extLst>
          </c:dPt>
          <c:dPt>
            <c:idx val="10"/>
            <c:invertIfNegative val="0"/>
            <c:bubble3D val="0"/>
            <c:extLst>
              <c:ext xmlns:c16="http://schemas.microsoft.com/office/drawing/2014/chart" uri="{C3380CC4-5D6E-409C-BE32-E72D297353CC}">
                <c16:uniqueId val="{00000006-5721-4D8C-B892-5196C3DC3CBA}"/>
              </c:ext>
            </c:extLst>
          </c:dPt>
          <c:dPt>
            <c:idx val="11"/>
            <c:invertIfNegative val="0"/>
            <c:bubble3D val="0"/>
            <c:extLst>
              <c:ext xmlns:c16="http://schemas.microsoft.com/office/drawing/2014/chart" uri="{C3380CC4-5D6E-409C-BE32-E72D297353CC}">
                <c16:uniqueId val="{00000007-5721-4D8C-B892-5196C3DC3CBA}"/>
              </c:ext>
            </c:extLst>
          </c:dPt>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Sheet1!$B$42:$Y$42</c:f>
              <c:numCache>
                <c:formatCode>0.0</c:formatCode>
                <c:ptCount val="24"/>
                <c:pt idx="0">
                  <c:v>7</c:v>
                </c:pt>
                <c:pt idx="1">
                  <c:v>6</c:v>
                </c:pt>
                <c:pt idx="2">
                  <c:v>9</c:v>
                </c:pt>
                <c:pt idx="3">
                  <c:v>8</c:v>
                </c:pt>
                <c:pt idx="4">
                  <c:v>7</c:v>
                </c:pt>
                <c:pt idx="5">
                  <c:v>2</c:v>
                </c:pt>
                <c:pt idx="6">
                  <c:v>2</c:v>
                </c:pt>
                <c:pt idx="7">
                  <c:v>4</c:v>
                </c:pt>
                <c:pt idx="8">
                  <c:v>6</c:v>
                </c:pt>
                <c:pt idx="9">
                  <c:v>4</c:v>
                </c:pt>
                <c:pt idx="10">
                  <c:v>5</c:v>
                </c:pt>
                <c:pt idx="11">
                  <c:v>6</c:v>
                </c:pt>
                <c:pt idx="12">
                  <c:v>7</c:v>
                </c:pt>
                <c:pt idx="13">
                  <c:v>8</c:v>
                </c:pt>
                <c:pt idx="14">
                  <c:v>7</c:v>
                </c:pt>
                <c:pt idx="15">
                  <c:v>7.5</c:v>
                </c:pt>
                <c:pt idx="16">
                  <c:v>7</c:v>
                </c:pt>
                <c:pt idx="17">
                  <c:v>6.5</c:v>
                </c:pt>
                <c:pt idx="18">
                  <c:v>7</c:v>
                </c:pt>
                <c:pt idx="19">
                  <c:v>6</c:v>
                </c:pt>
                <c:pt idx="20">
                  <c:v>7</c:v>
                </c:pt>
                <c:pt idx="21">
                  <c:v>6</c:v>
                </c:pt>
                <c:pt idx="22">
                  <c:v>6</c:v>
                </c:pt>
                <c:pt idx="23">
                  <c:v>7</c:v>
                </c:pt>
              </c:numCache>
            </c:numRef>
          </c:val>
          <c:extLst>
            <c:ext xmlns:c16="http://schemas.microsoft.com/office/drawing/2014/chart" uri="{C3380CC4-5D6E-409C-BE32-E72D297353CC}">
              <c16:uniqueId val="{00000020-1B1D-474D-8C17-C33A6437AF00}"/>
            </c:ext>
          </c:extLst>
        </c:ser>
        <c:ser>
          <c:idx val="41"/>
          <c:order val="41"/>
          <c:tx>
            <c:strRef>
              <c:f>Sheet1!$A$43</c:f>
              <c:strCache>
                <c:ptCount val="1"/>
                <c:pt idx="0">
                  <c:v>StimPump</c:v>
                </c:pt>
              </c:strCache>
            </c:strRef>
          </c:tx>
          <c:spPr>
            <a:solidFill>
              <a:schemeClr val="accent6">
                <a:lumMod val="70000"/>
                <a:lumOff val="3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Sheet1!$B$43:$Y$43</c:f>
              <c:numCache>
                <c:formatCode>General</c:formatCode>
                <c:ptCount val="24"/>
                <c:pt idx="8" formatCode="0.0">
                  <c:v>1</c:v>
                </c:pt>
                <c:pt idx="9" formatCode="0.0">
                  <c:v>1</c:v>
                </c:pt>
                <c:pt idx="10" formatCode="0.0">
                  <c:v>1</c:v>
                </c:pt>
                <c:pt idx="11" formatCode="0.0">
                  <c:v>1</c:v>
                </c:pt>
                <c:pt idx="12" formatCode="0.0">
                  <c:v>1</c:v>
                </c:pt>
                <c:pt idx="13" formatCode="0.0">
                  <c:v>1.5</c:v>
                </c:pt>
                <c:pt idx="14" formatCode="0.0">
                  <c:v>2</c:v>
                </c:pt>
                <c:pt idx="15" formatCode="0.0">
                  <c:v>2</c:v>
                </c:pt>
                <c:pt idx="16" formatCode="0.0">
                  <c:v>2</c:v>
                </c:pt>
                <c:pt idx="17" formatCode="0.0">
                  <c:v>2</c:v>
                </c:pt>
                <c:pt idx="18" formatCode="0.0">
                  <c:v>2</c:v>
                </c:pt>
                <c:pt idx="19" formatCode="0.0">
                  <c:v>1</c:v>
                </c:pt>
                <c:pt idx="20" formatCode="0.0">
                  <c:v>1</c:v>
                </c:pt>
                <c:pt idx="21" formatCode="0.0">
                  <c:v>2</c:v>
                </c:pt>
                <c:pt idx="22" formatCode="0.0">
                  <c:v>2</c:v>
                </c:pt>
                <c:pt idx="23" formatCode="0.0">
                  <c:v>2</c:v>
                </c:pt>
              </c:numCache>
            </c:numRef>
          </c:val>
          <c:extLst>
            <c:ext xmlns:c16="http://schemas.microsoft.com/office/drawing/2014/chart" uri="{C3380CC4-5D6E-409C-BE32-E72D297353CC}">
              <c16:uniqueId val="{00000000-ED21-46F4-811E-92C3E5F3EF32}"/>
            </c:ext>
          </c:extLst>
        </c:ser>
        <c:ser>
          <c:idx val="42"/>
          <c:order val="42"/>
          <c:tx>
            <c:strRef>
              <c:f>Sheet1!$A$44</c:f>
              <c:strCache>
                <c:ptCount val="1"/>
                <c:pt idx="0">
                  <c:v>TUSK/Stingray</c:v>
                </c:pt>
              </c:strCache>
            </c:strRef>
          </c:tx>
          <c:spPr>
            <a:solidFill>
              <a:schemeClr val="accent1">
                <a:lumMod val="7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Sheet1!$B$44:$Y$44</c:f>
              <c:numCache>
                <c:formatCode>0.0</c:formatCode>
                <c:ptCount val="24"/>
                <c:pt idx="0">
                  <c:v>5</c:v>
                </c:pt>
                <c:pt idx="1">
                  <c:v>2.7</c:v>
                </c:pt>
                <c:pt idx="2">
                  <c:v>2</c:v>
                </c:pt>
                <c:pt idx="3">
                  <c:v>1</c:v>
                </c:pt>
                <c:pt idx="4">
                  <c:v>2.7</c:v>
                </c:pt>
                <c:pt idx="5">
                  <c:v>1.9</c:v>
                </c:pt>
                <c:pt idx="6">
                  <c:v>1.2</c:v>
                </c:pt>
                <c:pt idx="7">
                  <c:v>1.5</c:v>
                </c:pt>
                <c:pt idx="8">
                  <c:v>0.9</c:v>
                </c:pt>
                <c:pt idx="9">
                  <c:v>0.9</c:v>
                </c:pt>
                <c:pt idx="10">
                  <c:v>1.2</c:v>
                </c:pt>
                <c:pt idx="11">
                  <c:v>1.6</c:v>
                </c:pt>
                <c:pt idx="12">
                  <c:v>1.6</c:v>
                </c:pt>
                <c:pt idx="13">
                  <c:v>3.5</c:v>
                </c:pt>
                <c:pt idx="14">
                  <c:v>3.5</c:v>
                </c:pt>
                <c:pt idx="15">
                  <c:v>3.4</c:v>
                </c:pt>
                <c:pt idx="16">
                  <c:v>3.6</c:v>
                </c:pt>
                <c:pt idx="17">
                  <c:v>1.6</c:v>
                </c:pt>
                <c:pt idx="18">
                  <c:v>1.2</c:v>
                </c:pt>
                <c:pt idx="19">
                  <c:v>1.5</c:v>
                </c:pt>
                <c:pt idx="20">
                  <c:v>2</c:v>
                </c:pt>
                <c:pt idx="21">
                  <c:v>2</c:v>
                </c:pt>
                <c:pt idx="22">
                  <c:v>2</c:v>
                </c:pt>
                <c:pt idx="23">
                  <c:v>2</c:v>
                </c:pt>
              </c:numCache>
            </c:numRef>
          </c:val>
          <c:extLst>
            <c:ext xmlns:c16="http://schemas.microsoft.com/office/drawing/2014/chart" uri="{C3380CC4-5D6E-409C-BE32-E72D297353CC}">
              <c16:uniqueId val="{00000001-ED21-46F4-811E-92C3E5F3EF32}"/>
            </c:ext>
          </c:extLst>
        </c:ser>
        <c:ser>
          <c:idx val="43"/>
          <c:order val="43"/>
          <c:tx>
            <c:strRef>
              <c:f>Sheet1!$A$45</c:f>
              <c:strCache>
                <c:ptCount val="1"/>
                <c:pt idx="0">
                  <c:v>Straitline</c:v>
                </c:pt>
              </c:strCache>
            </c:strRef>
          </c:tx>
          <c:spPr>
            <a:solidFill>
              <a:schemeClr val="accent2">
                <a:lumMod val="7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Sheet1!$B$45:$Y$45</c:f>
              <c:numCache>
                <c:formatCode>General</c:formatCode>
                <c:ptCount val="24"/>
                <c:pt idx="12" formatCode="0.0">
                  <c:v>1</c:v>
                </c:pt>
                <c:pt idx="13" formatCode="0.0">
                  <c:v>1</c:v>
                </c:pt>
                <c:pt idx="14" formatCode="0.0">
                  <c:v>1</c:v>
                </c:pt>
                <c:pt idx="15" formatCode="0.0">
                  <c:v>1</c:v>
                </c:pt>
                <c:pt idx="16" formatCode="0.0">
                  <c:v>1</c:v>
                </c:pt>
                <c:pt idx="17" formatCode="0.0">
                  <c:v>1</c:v>
                </c:pt>
                <c:pt idx="18" formatCode="0.0">
                  <c:v>1</c:v>
                </c:pt>
                <c:pt idx="19" formatCode="0.0">
                  <c:v>1</c:v>
                </c:pt>
                <c:pt idx="20" formatCode="0.0">
                  <c:v>1</c:v>
                </c:pt>
                <c:pt idx="21" formatCode="0.0">
                  <c:v>1</c:v>
                </c:pt>
                <c:pt idx="22" formatCode="0.0">
                  <c:v>1</c:v>
                </c:pt>
                <c:pt idx="23" formatCode="0.0">
                  <c:v>1</c:v>
                </c:pt>
              </c:numCache>
            </c:numRef>
          </c:val>
          <c:extLst>
            <c:ext xmlns:c16="http://schemas.microsoft.com/office/drawing/2014/chart" uri="{C3380CC4-5D6E-409C-BE32-E72D297353CC}">
              <c16:uniqueId val="{00000002-ED21-46F4-811E-92C3E5F3EF32}"/>
            </c:ext>
          </c:extLst>
        </c:ser>
        <c:ser>
          <c:idx val="44"/>
          <c:order val="44"/>
          <c:tx>
            <c:strRef>
              <c:f>Sheet1!$A$46</c:f>
              <c:strCache>
                <c:ptCount val="1"/>
                <c:pt idx="0">
                  <c:v>Thor</c:v>
                </c:pt>
              </c:strCache>
            </c:strRef>
          </c:tx>
          <c:spPr>
            <a:solidFill>
              <a:schemeClr val="accent3">
                <a:lumMod val="7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Sheet1!$B$46:$Y$46</c:f>
              <c:numCache>
                <c:formatCode>General</c:formatCode>
                <c:ptCount val="24"/>
                <c:pt idx="14" formatCode="0.0">
                  <c:v>1</c:v>
                </c:pt>
                <c:pt idx="15" formatCode="0.0">
                  <c:v>1</c:v>
                </c:pt>
                <c:pt idx="16" formatCode="0.0">
                  <c:v>1</c:v>
                </c:pt>
                <c:pt idx="17" formatCode="0.0">
                  <c:v>1</c:v>
                </c:pt>
                <c:pt idx="18" formatCode="0.0">
                  <c:v>1</c:v>
                </c:pt>
                <c:pt idx="19" formatCode="0.0">
                  <c:v>1</c:v>
                </c:pt>
                <c:pt idx="20" formatCode="0.0">
                  <c:v>1</c:v>
                </c:pt>
                <c:pt idx="21" formatCode="0.0">
                  <c:v>1</c:v>
                </c:pt>
                <c:pt idx="22" formatCode="0.0">
                  <c:v>1</c:v>
                </c:pt>
                <c:pt idx="23" formatCode="0.0">
                  <c:v>1</c:v>
                </c:pt>
              </c:numCache>
            </c:numRef>
          </c:val>
          <c:extLst>
            <c:ext xmlns:c16="http://schemas.microsoft.com/office/drawing/2014/chart" uri="{C3380CC4-5D6E-409C-BE32-E72D297353CC}">
              <c16:uniqueId val="{00000003-ED21-46F4-811E-92C3E5F3EF32}"/>
            </c:ext>
          </c:extLst>
        </c:ser>
        <c:ser>
          <c:idx val="45"/>
          <c:order val="45"/>
          <c:tx>
            <c:strRef>
              <c:f>Sheet1!$A$47</c:f>
              <c:strCache>
                <c:ptCount val="1"/>
                <c:pt idx="0">
                  <c:v>TOPS</c:v>
                </c:pt>
              </c:strCache>
            </c:strRef>
          </c:tx>
          <c:spPr>
            <a:solidFill>
              <a:schemeClr val="accent4">
                <a:lumMod val="7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Sheet1!$B$47:$Y$47</c:f>
              <c:numCache>
                <c:formatCode>0.0</c:formatCode>
                <c:ptCount val="24"/>
                <c:pt idx="0">
                  <c:v>1</c:v>
                </c:pt>
                <c:pt idx="1">
                  <c:v>1</c:v>
                </c:pt>
                <c:pt idx="2">
                  <c:v>1</c:v>
                </c:pt>
                <c:pt idx="3">
                  <c:v>0</c:v>
                </c:pt>
                <c:pt idx="4">
                  <c:v>1</c:v>
                </c:pt>
                <c:pt idx="5">
                  <c:v>0</c:v>
                </c:pt>
                <c:pt idx="6">
                  <c:v>0</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04-ED21-46F4-811E-92C3E5F3EF32}"/>
            </c:ext>
          </c:extLst>
        </c:ser>
        <c:ser>
          <c:idx val="46"/>
          <c:order val="46"/>
          <c:tx>
            <c:strRef>
              <c:f>Sheet1!$A$48</c:f>
              <c:strCache>
                <c:ptCount val="1"/>
                <c:pt idx="0">
                  <c:v>Trican</c:v>
                </c:pt>
              </c:strCache>
            </c:strRef>
          </c:tx>
          <c:spPr>
            <a:solidFill>
              <a:schemeClr val="accent5">
                <a:lumMod val="7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Sheet1!$B$48:$Y$48</c:f>
              <c:numCache>
                <c:formatCode>0.0</c:formatCode>
                <c:ptCount val="24"/>
                <c:pt idx="0">
                  <c:v>6</c:v>
                </c:pt>
                <c:pt idx="1">
                  <c:v>3</c:v>
                </c:pt>
                <c:pt idx="2">
                  <c:v>4</c:v>
                </c:pt>
                <c:pt idx="3">
                  <c:v>4</c:v>
                </c:pt>
                <c:pt idx="4">
                  <c:v>5</c:v>
                </c:pt>
                <c:pt idx="5">
                  <c:v>1</c:v>
                </c:pt>
                <c:pt idx="6">
                  <c:v>3</c:v>
                </c:pt>
                <c:pt idx="7">
                  <c:v>4</c:v>
                </c:pt>
                <c:pt idx="8">
                  <c:v>5</c:v>
                </c:pt>
                <c:pt idx="9">
                  <c:v>3</c:v>
                </c:pt>
                <c:pt idx="10">
                  <c:v>6</c:v>
                </c:pt>
                <c:pt idx="11">
                  <c:v>6</c:v>
                </c:pt>
                <c:pt idx="12">
                  <c:v>7</c:v>
                </c:pt>
                <c:pt idx="13">
                  <c:v>4</c:v>
                </c:pt>
                <c:pt idx="14">
                  <c:v>7</c:v>
                </c:pt>
                <c:pt idx="15">
                  <c:v>6.5</c:v>
                </c:pt>
                <c:pt idx="16">
                  <c:v>7</c:v>
                </c:pt>
                <c:pt idx="17">
                  <c:v>4.5</c:v>
                </c:pt>
                <c:pt idx="18">
                  <c:v>6.5</c:v>
                </c:pt>
                <c:pt idx="19">
                  <c:v>7</c:v>
                </c:pt>
                <c:pt idx="20">
                  <c:v>7</c:v>
                </c:pt>
                <c:pt idx="21">
                  <c:v>5</c:v>
                </c:pt>
                <c:pt idx="22">
                  <c:v>6</c:v>
                </c:pt>
                <c:pt idx="23">
                  <c:v>6</c:v>
                </c:pt>
              </c:numCache>
            </c:numRef>
          </c:val>
          <c:extLst>
            <c:ext xmlns:c16="http://schemas.microsoft.com/office/drawing/2014/chart" uri="{C3380CC4-5D6E-409C-BE32-E72D297353CC}">
              <c16:uniqueId val="{00000008-F5BD-4DEA-BFE0-835D93740BC1}"/>
            </c:ext>
          </c:extLst>
        </c:ser>
        <c:ser>
          <c:idx val="47"/>
          <c:order val="47"/>
          <c:tx>
            <c:strRef>
              <c:f>Sheet1!$A$49</c:f>
              <c:strCache>
                <c:ptCount val="1"/>
                <c:pt idx="0">
                  <c:v>PTEN</c:v>
                </c:pt>
              </c:strCache>
            </c:strRef>
          </c:tx>
          <c:spPr>
            <a:solidFill>
              <a:schemeClr val="accent6">
                <a:lumMod val="7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Sheet1!$B$49:$Y$49</c:f>
              <c:numCache>
                <c:formatCode>0.0</c:formatCode>
                <c:ptCount val="24"/>
                <c:pt idx="0">
                  <c:v>17</c:v>
                </c:pt>
                <c:pt idx="1">
                  <c:v>16</c:v>
                </c:pt>
                <c:pt idx="2">
                  <c:v>14</c:v>
                </c:pt>
                <c:pt idx="3">
                  <c:v>11</c:v>
                </c:pt>
                <c:pt idx="4">
                  <c:v>7</c:v>
                </c:pt>
                <c:pt idx="5">
                  <c:v>4</c:v>
                </c:pt>
                <c:pt idx="6">
                  <c:v>5</c:v>
                </c:pt>
                <c:pt idx="7">
                  <c:v>7</c:v>
                </c:pt>
                <c:pt idx="8">
                  <c:v>7</c:v>
                </c:pt>
                <c:pt idx="9">
                  <c:v>8</c:v>
                </c:pt>
                <c:pt idx="10">
                  <c:v>9.5</c:v>
                </c:pt>
                <c:pt idx="11">
                  <c:v>10.5</c:v>
                </c:pt>
                <c:pt idx="12">
                  <c:v>11</c:v>
                </c:pt>
                <c:pt idx="13">
                  <c:v>11</c:v>
                </c:pt>
                <c:pt idx="14">
                  <c:v>12</c:v>
                </c:pt>
                <c:pt idx="15">
                  <c:v>12</c:v>
                </c:pt>
                <c:pt idx="16">
                  <c:v>11.5</c:v>
                </c:pt>
                <c:pt idx="17">
                  <c:v>10</c:v>
                </c:pt>
                <c:pt idx="18">
                  <c:v>40</c:v>
                </c:pt>
                <c:pt idx="19">
                  <c:v>38</c:v>
                </c:pt>
                <c:pt idx="20">
                  <c:v>39</c:v>
                </c:pt>
                <c:pt idx="21">
                  <c:v>40</c:v>
                </c:pt>
                <c:pt idx="22">
                  <c:v>41</c:v>
                </c:pt>
                <c:pt idx="23">
                  <c:v>42</c:v>
                </c:pt>
              </c:numCache>
            </c:numRef>
          </c:val>
          <c:extLst>
            <c:ext xmlns:c16="http://schemas.microsoft.com/office/drawing/2014/chart" uri="{C3380CC4-5D6E-409C-BE32-E72D297353CC}">
              <c16:uniqueId val="{00000008-2416-4DF7-BB72-452997AC9DA4}"/>
            </c:ext>
          </c:extLst>
        </c:ser>
        <c:ser>
          <c:idx val="48"/>
          <c:order val="48"/>
          <c:tx>
            <c:strRef>
              <c:f>Sheet1!$A$50</c:f>
              <c:strCache>
                <c:ptCount val="1"/>
                <c:pt idx="0">
                  <c:v>US Well</c:v>
                </c:pt>
              </c:strCache>
            </c:strRef>
          </c:tx>
          <c:spPr>
            <a:solidFill>
              <a:schemeClr val="accent1">
                <a:lumMod val="50000"/>
                <a:lumOff val="50000"/>
              </a:schemeClr>
            </a:solidFill>
            <a:ln>
              <a:noFill/>
            </a:ln>
            <a:effectLst/>
          </c:spPr>
          <c:invertIfNegative val="0"/>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 </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Sheet1!$B$50:$Y$50</c:f>
              <c:numCache>
                <c:formatCode>0.0</c:formatCode>
                <c:ptCount val="24"/>
                <c:pt idx="0">
                  <c:v>7.5</c:v>
                </c:pt>
                <c:pt idx="1">
                  <c:v>11.3</c:v>
                </c:pt>
                <c:pt idx="2">
                  <c:v>9.3000000000000007</c:v>
                </c:pt>
                <c:pt idx="3">
                  <c:v>8</c:v>
                </c:pt>
                <c:pt idx="4">
                  <c:v>10.7</c:v>
                </c:pt>
                <c:pt idx="5">
                  <c:v>3.4</c:v>
                </c:pt>
                <c:pt idx="6">
                  <c:v>4.2</c:v>
                </c:pt>
                <c:pt idx="7">
                  <c:v>5</c:v>
                </c:pt>
                <c:pt idx="8">
                  <c:v>8.8000000000000007</c:v>
                </c:pt>
                <c:pt idx="9">
                  <c:v>9.3000000000000007</c:v>
                </c:pt>
                <c:pt idx="10">
                  <c:v>5</c:v>
                </c:pt>
                <c:pt idx="11">
                  <c:v>4.0999999999999996</c:v>
                </c:pt>
                <c:pt idx="12">
                  <c:v>4.4000000000000004</c:v>
                </c:pt>
                <c:pt idx="13">
                  <c:v>5.5</c:v>
                </c:pt>
                <c:pt idx="14">
                  <c:v>6.5</c:v>
                </c:pt>
                <c:pt idx="15">
                  <c:v>2</c:v>
                </c:pt>
              </c:numCache>
            </c:numRef>
          </c:val>
          <c:extLst>
            <c:ext xmlns:c16="http://schemas.microsoft.com/office/drawing/2014/chart" uri="{C3380CC4-5D6E-409C-BE32-E72D297353CC}">
              <c16:uniqueId val="{00000008-63A0-4E6B-99B7-75E8C0D12BA3}"/>
            </c:ext>
          </c:extLst>
        </c:ser>
        <c:dLbls>
          <c:showLegendKey val="0"/>
          <c:showVal val="0"/>
          <c:showCatName val="0"/>
          <c:showSerName val="0"/>
          <c:showPercent val="0"/>
          <c:showBubbleSize val="0"/>
        </c:dLbls>
        <c:gapWidth val="50"/>
        <c:overlap val="100"/>
        <c:axId val="210761984"/>
        <c:axId val="208863232"/>
      </c:barChart>
      <c:catAx>
        <c:axId val="2107619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cap="none" spc="0" normalizeH="0" baseline="0">
                <a:solidFill>
                  <a:schemeClr val="tx1">
                    <a:lumMod val="65000"/>
                    <a:lumOff val="35000"/>
                  </a:schemeClr>
                </a:solidFill>
                <a:latin typeface="Helvetica Neue" panose="02000503000000020004"/>
                <a:ea typeface="+mn-ea"/>
                <a:cs typeface="+mn-cs"/>
              </a:defRPr>
            </a:pPr>
            <a:endParaRPr lang="en-US"/>
          </a:p>
        </c:txPr>
        <c:crossAx val="208863232"/>
        <c:crosses val="autoZero"/>
        <c:auto val="1"/>
        <c:lblAlgn val="ctr"/>
        <c:lblOffset val="100"/>
        <c:noMultiLvlLbl val="0"/>
      </c:catAx>
      <c:valAx>
        <c:axId val="2088632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Helvetica Neue" panose="02000503000000020004"/>
                    <a:ea typeface="+mn-ea"/>
                    <a:cs typeface="+mn-cs"/>
                  </a:defRPr>
                </a:pPr>
                <a:r>
                  <a:rPr lang="en-US" dirty="0"/>
                  <a:t>Millions of </a:t>
                </a:r>
                <a:r>
                  <a:rPr lang="en-US" dirty="0" err="1"/>
                  <a:t>usd</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Helvetica Neue" panose="02000503000000020004"/>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a:ea typeface="+mn-ea"/>
                <a:cs typeface="+mn-cs"/>
              </a:defRPr>
            </a:pPr>
            <a:endParaRPr lang="en-US"/>
          </a:p>
        </c:txPr>
        <c:crossAx val="210761984"/>
        <c:crosses val="autoZero"/>
        <c:crossBetween val="between"/>
      </c:valAx>
      <c:spPr>
        <a:noFill/>
        <a:ln>
          <a:noFill/>
        </a:ln>
        <a:effectLst/>
      </c:spPr>
    </c:plotArea>
    <c:legend>
      <c:legendPos val="r"/>
      <c:layout>
        <c:manualLayout>
          <c:xMode val="edge"/>
          <c:yMode val="edge"/>
          <c:x val="0.79083203260980939"/>
          <c:y val="0"/>
          <c:w val="0.20916796739019064"/>
          <c:h val="0.98079325424801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Helvetica Neue" panose="02000503000000020004"/>
              <a:ea typeface="+mn-ea"/>
              <a:cs typeface="+mn-cs"/>
            </a:defRPr>
          </a:pPr>
          <a:endParaRPr lang="en-US"/>
        </a:p>
      </c:txPr>
    </c:legend>
    <c:plotVisOnly val="1"/>
    <c:dispBlanksAs val="gap"/>
    <c:showDLblsOverMax val="0"/>
  </c:chart>
  <c:spPr>
    <a:noFill/>
    <a:ln>
      <a:noFill/>
    </a:ln>
    <a:effectLst/>
  </c:spPr>
  <c:txPr>
    <a:bodyPr/>
    <a:lstStyle/>
    <a:p>
      <a:pPr>
        <a:defRPr>
          <a:latin typeface="Helvetica Neue" panose="02000503000000020004"/>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4F97D5"/>
            </a:solidFill>
            <a:ln>
              <a:noFill/>
            </a:ln>
            <a:effectLst/>
          </c:spPr>
          <c:invertIfNegative val="0"/>
          <c:dLbls>
            <c:delete val="1"/>
          </c:dLbls>
          <c:cat>
            <c:strRef>
              <c:f>Sheet1!$A$2:$A$19</c:f>
              <c:strCache>
                <c:ptCount val="18"/>
                <c:pt idx="0">
                  <c:v>HAL</c:v>
                </c:pt>
                <c:pt idx="1">
                  <c:v>LBRT</c:v>
                </c:pt>
                <c:pt idx="2">
                  <c:v>PTEN/NEX</c:v>
                </c:pt>
                <c:pt idx="3">
                  <c:v>ProFrac</c:v>
                </c:pt>
                <c:pt idx="4">
                  <c:v>ProPetro</c:v>
                </c:pt>
                <c:pt idx="5">
                  <c:v>RPC/Cudd</c:v>
                </c:pt>
                <c:pt idx="6">
                  <c:v>BJ</c:v>
                </c:pt>
                <c:pt idx="7">
                  <c:v>Calfrac</c:v>
                </c:pt>
                <c:pt idx="8">
                  <c:v>Evolution</c:v>
                </c:pt>
                <c:pt idx="9">
                  <c:v>STEP</c:v>
                </c:pt>
                <c:pt idx="10">
                  <c:v>Element</c:v>
                </c:pt>
                <c:pt idx="11">
                  <c:v>Mammoth</c:v>
                </c:pt>
                <c:pt idx="12">
                  <c:v>GORE</c:v>
                </c:pt>
                <c:pt idx="13">
                  <c:v>Catalyst</c:v>
                </c:pt>
                <c:pt idx="14">
                  <c:v>Pro Stim</c:v>
                </c:pt>
                <c:pt idx="15">
                  <c:v>StimPumping</c:v>
                </c:pt>
                <c:pt idx="16">
                  <c:v>AdvStim</c:v>
                </c:pt>
                <c:pt idx="17">
                  <c:v>Python</c:v>
                </c:pt>
              </c:strCache>
            </c:strRef>
          </c:cat>
          <c:val>
            <c:numRef>
              <c:f>Sheet1!$B$2:$B$19</c:f>
              <c:numCache>
                <c:formatCode>"$"#,##0</c:formatCode>
                <c:ptCount val="18"/>
                <c:pt idx="0">
                  <c:v>4650</c:v>
                </c:pt>
                <c:pt idx="1">
                  <c:v>3907.2</c:v>
                </c:pt>
                <c:pt idx="2">
                  <c:v>3890</c:v>
                </c:pt>
                <c:pt idx="3">
                  <c:v>2117.3406896551724</c:v>
                </c:pt>
                <c:pt idx="4">
                  <c:v>1204.894193548387</c:v>
                </c:pt>
                <c:pt idx="5">
                  <c:v>725.89999999999986</c:v>
                </c:pt>
                <c:pt idx="6">
                  <c:v>646.22054481599992</c:v>
                </c:pt>
                <c:pt idx="7">
                  <c:v>575</c:v>
                </c:pt>
                <c:pt idx="8">
                  <c:v>556.58143704094539</c:v>
                </c:pt>
                <c:pt idx="9">
                  <c:v>227.5</c:v>
                </c:pt>
                <c:pt idx="10">
                  <c:v>148.53369939164236</c:v>
                </c:pt>
                <c:pt idx="11">
                  <c:v>132.5352</c:v>
                </c:pt>
                <c:pt idx="12">
                  <c:v>98.032241598483978</c:v>
                </c:pt>
                <c:pt idx="13">
                  <c:v>84.664208653236173</c:v>
                </c:pt>
                <c:pt idx="14">
                  <c:v>79.21797300887593</c:v>
                </c:pt>
                <c:pt idx="15">
                  <c:v>72.128747536697631</c:v>
                </c:pt>
                <c:pt idx="16">
                  <c:v>71.296175707988354</c:v>
                </c:pt>
                <c:pt idx="17">
                  <c:v>71.296175707988354</c:v>
                </c:pt>
              </c:numCache>
            </c:numRef>
          </c:val>
          <c:extLst>
            <c:ext xmlns:c16="http://schemas.microsoft.com/office/drawing/2014/chart" uri="{C3380CC4-5D6E-409C-BE32-E72D297353CC}">
              <c16:uniqueId val="{00000000-1624-4141-9A0E-6475B0D5B269}"/>
            </c:ext>
          </c:extLst>
        </c:ser>
        <c:dLbls>
          <c:dLblPos val="ctr"/>
          <c:showLegendKey val="0"/>
          <c:showVal val="1"/>
          <c:showCatName val="0"/>
          <c:showSerName val="0"/>
          <c:showPercent val="0"/>
          <c:showBubbleSize val="0"/>
        </c:dLbls>
        <c:gapWidth val="50"/>
        <c:overlap val="100"/>
        <c:axId val="508498960"/>
        <c:axId val="508501840"/>
      </c:barChart>
      <c:catAx>
        <c:axId val="50849896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elvetica Neue" panose="02000503000000020004"/>
                <a:ea typeface="+mn-ea"/>
                <a:cs typeface="+mn-cs"/>
              </a:defRPr>
            </a:pPr>
            <a:endParaRPr lang="en-US"/>
          </a:p>
        </c:txPr>
        <c:crossAx val="508501840"/>
        <c:crosses val="autoZero"/>
        <c:auto val="1"/>
        <c:lblAlgn val="ctr"/>
        <c:lblOffset val="100"/>
        <c:noMultiLvlLbl val="0"/>
      </c:catAx>
      <c:valAx>
        <c:axId val="508501840"/>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title>
          <c:tx>
            <c:rich>
              <a:bodyPr rot="-5400000" spcFirstLastPara="1" vertOverflow="ellipsis" vert="horz" wrap="square" anchor="ctr" anchorCtr="1"/>
              <a:lstStyle/>
              <a:p>
                <a:pPr>
                  <a:defRPr sz="1050" b="0" i="0" u="none" strike="noStrike" kern="1200" cap="all" baseline="0">
                    <a:solidFill>
                      <a:schemeClr val="tx1">
                        <a:lumMod val="65000"/>
                        <a:lumOff val="35000"/>
                      </a:schemeClr>
                    </a:solidFill>
                    <a:latin typeface="Helvetica Neue" panose="02000503000000020004"/>
                    <a:ea typeface="+mn-ea"/>
                    <a:cs typeface="+mn-cs"/>
                  </a:defRPr>
                </a:pPr>
                <a:r>
                  <a:rPr lang="en-US"/>
                  <a:t>millions</a:t>
                </a:r>
              </a:p>
            </c:rich>
          </c:tx>
          <c:overlay val="0"/>
          <c:spPr>
            <a:noFill/>
            <a:ln>
              <a:noFill/>
            </a:ln>
            <a:effectLst/>
          </c:spPr>
          <c:txPr>
            <a:bodyPr rot="-5400000" spcFirstLastPara="1" vertOverflow="ellipsis" vert="horz" wrap="square" anchor="ctr" anchorCtr="1"/>
            <a:lstStyle/>
            <a:p>
              <a:pPr>
                <a:defRPr sz="1050" b="0" i="0" u="none" strike="noStrike" kern="1200" cap="all" baseline="0">
                  <a:solidFill>
                    <a:schemeClr val="tx1">
                      <a:lumMod val="65000"/>
                      <a:lumOff val="35000"/>
                    </a:schemeClr>
                  </a:solidFill>
                  <a:latin typeface="Helvetica Neue" panose="02000503000000020004"/>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elvetica Neue" panose="02000503000000020004"/>
                <a:ea typeface="+mn-ea"/>
                <a:cs typeface="+mn-cs"/>
              </a:defRPr>
            </a:pPr>
            <a:endParaRPr lang="en-US"/>
          </a:p>
        </c:txPr>
        <c:crossAx val="50849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Helvetica Neue" panose="02000503000000020004"/>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Millions of USD</c:v>
                </c:pt>
              </c:strCache>
            </c:strRef>
          </c:tx>
          <c:spPr>
            <a:solidFill>
              <a:schemeClr val="accent1">
                <a:lumMod val="40000"/>
                <a:lumOff val="60000"/>
              </a:schemeClr>
            </a:solidFill>
            <a:ln>
              <a:solidFill>
                <a:schemeClr val="accent1">
                  <a:lumMod val="20000"/>
                  <a:lumOff val="80000"/>
                </a:schemeClr>
              </a:solidFill>
            </a:ln>
            <a:effectLst/>
          </c:spPr>
          <c:invertIfNegative val="0"/>
          <c:dLbls>
            <c:delete val="1"/>
          </c:dLbls>
          <c:cat>
            <c:strRef>
              <c:f>Sheet1!$A$2:$A$15</c:f>
              <c:strCache>
                <c:ptCount val="14"/>
                <c:pt idx="0">
                  <c:v>PTEN/NEX</c:v>
                </c:pt>
                <c:pt idx="1">
                  <c:v>Liberty</c:v>
                </c:pt>
                <c:pt idx="2">
                  <c:v>Cudd</c:v>
                </c:pt>
                <c:pt idx="3">
                  <c:v>Halliburton</c:v>
                </c:pt>
                <c:pt idx="4">
                  <c:v>BJ</c:v>
                </c:pt>
                <c:pt idx="5">
                  <c:v>ProPetro</c:v>
                </c:pt>
                <c:pt idx="6">
                  <c:v>Trican</c:v>
                </c:pt>
                <c:pt idx="7">
                  <c:v>Calfrac</c:v>
                </c:pt>
                <c:pt idx="8">
                  <c:v>STEP </c:v>
                </c:pt>
                <c:pt idx="9">
                  <c:v>Evolution</c:v>
                </c:pt>
                <c:pt idx="10">
                  <c:v>ProFrac</c:v>
                </c:pt>
                <c:pt idx="11">
                  <c:v>Stingray</c:v>
                </c:pt>
                <c:pt idx="12">
                  <c:v>Ironhorse</c:v>
                </c:pt>
                <c:pt idx="13">
                  <c:v>Element</c:v>
                </c:pt>
              </c:strCache>
            </c:strRef>
          </c:cat>
          <c:val>
            <c:numRef>
              <c:f>Sheet1!$B$2:$B$15</c:f>
              <c:numCache>
                <c:formatCode>"$"#,##0</c:formatCode>
                <c:ptCount val="14"/>
                <c:pt idx="0">
                  <c:v>101</c:v>
                </c:pt>
                <c:pt idx="1">
                  <c:v>97.178163696768337</c:v>
                </c:pt>
                <c:pt idx="2">
                  <c:v>96.065512265512254</c:v>
                </c:pt>
                <c:pt idx="3">
                  <c:v>90.191828571428573</c:v>
                </c:pt>
                <c:pt idx="4">
                  <c:v>88.836443467199999</c:v>
                </c:pt>
                <c:pt idx="5">
                  <c:v>82.915341854331515</c:v>
                </c:pt>
                <c:pt idx="6">
                  <c:v>82.551648351648353</c:v>
                </c:pt>
                <c:pt idx="7">
                  <c:v>73.932183908045971</c:v>
                </c:pt>
                <c:pt idx="8">
                  <c:v>72.642857142857139</c:v>
                </c:pt>
                <c:pt idx="9">
                  <c:v>71.731579919620458</c:v>
                </c:pt>
                <c:pt idx="10">
                  <c:v>70.213410755134902</c:v>
                </c:pt>
                <c:pt idx="11">
                  <c:v>69.439444444444447</c:v>
                </c:pt>
                <c:pt idx="12">
                  <c:v>63.718783113388334</c:v>
                </c:pt>
                <c:pt idx="13">
                  <c:v>61.2571313067901</c:v>
                </c:pt>
              </c:numCache>
            </c:numRef>
          </c:val>
          <c:extLst>
            <c:ext xmlns:c16="http://schemas.microsoft.com/office/drawing/2014/chart" uri="{C3380CC4-5D6E-409C-BE32-E72D297353CC}">
              <c16:uniqueId val="{00000001-56EE-4A23-BAD4-61E89003B25C}"/>
            </c:ext>
          </c:extLst>
        </c:ser>
        <c:dLbls>
          <c:dLblPos val="ctr"/>
          <c:showLegendKey val="0"/>
          <c:showVal val="1"/>
          <c:showCatName val="0"/>
          <c:showSerName val="0"/>
          <c:showPercent val="0"/>
          <c:showBubbleSize val="0"/>
        </c:dLbls>
        <c:gapWidth val="50"/>
        <c:axId val="508498960"/>
        <c:axId val="508501840"/>
      </c:barChart>
      <c:catAx>
        <c:axId val="508498960"/>
        <c:scaling>
          <c:orientation val="maxMin"/>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Helvetica Neue" panose="02000503000000020004"/>
                <a:ea typeface="+mn-ea"/>
                <a:cs typeface="+mn-cs"/>
              </a:defRPr>
            </a:pPr>
            <a:endParaRPr lang="en-US"/>
          </a:p>
        </c:txPr>
        <c:crossAx val="508501840"/>
        <c:crosses val="autoZero"/>
        <c:auto val="1"/>
        <c:lblAlgn val="ctr"/>
        <c:lblOffset val="100"/>
        <c:noMultiLvlLbl val="0"/>
      </c:catAx>
      <c:valAx>
        <c:axId val="508501840"/>
        <c:scaling>
          <c:orientation val="minMax"/>
        </c:scaling>
        <c:delete val="0"/>
        <c:axPos val="t"/>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title>
          <c:tx>
            <c:rich>
              <a:bodyPr rot="0" spcFirstLastPara="1" vertOverflow="ellipsis" vert="horz" wrap="square" anchor="ctr" anchorCtr="1"/>
              <a:lstStyle/>
              <a:p>
                <a:pPr>
                  <a:defRPr sz="1400" b="0" i="0" u="none" strike="noStrike" kern="1200" cap="all" baseline="0">
                    <a:solidFill>
                      <a:schemeClr val="tx1">
                        <a:lumMod val="65000"/>
                        <a:lumOff val="35000"/>
                      </a:schemeClr>
                    </a:solidFill>
                    <a:latin typeface="Helvetica Neue" panose="02000503000000020004"/>
                    <a:ea typeface="+mn-ea"/>
                    <a:cs typeface="+mn-cs"/>
                  </a:defRPr>
                </a:pPr>
                <a:r>
                  <a:rPr lang="en-US" sz="1400" dirty="0"/>
                  <a:t>Estimated Full year 2023 REVENUES GENERATED (millions) </a:t>
                </a:r>
              </a:p>
              <a:p>
                <a:pPr>
                  <a:defRPr sz="1400"/>
                </a:pPr>
                <a:r>
                  <a:rPr lang="en-US" sz="1400" dirty="0"/>
                  <a:t>PER ACTIVE NORTH AMERICAN FRAC crew</a:t>
                </a:r>
              </a:p>
            </c:rich>
          </c:tx>
          <c:overlay val="0"/>
          <c:spPr>
            <a:noFill/>
            <a:ln>
              <a:noFill/>
            </a:ln>
            <a:effectLst/>
          </c:spPr>
          <c:txPr>
            <a:bodyPr rot="0" spcFirstLastPara="1" vertOverflow="ellipsis" vert="horz" wrap="square" anchor="ctr" anchorCtr="1"/>
            <a:lstStyle/>
            <a:p>
              <a:pPr>
                <a:defRPr sz="1400" b="0" i="0" u="none" strike="noStrike" kern="1200" cap="all" baseline="0">
                  <a:solidFill>
                    <a:schemeClr val="tx1">
                      <a:lumMod val="65000"/>
                      <a:lumOff val="35000"/>
                    </a:schemeClr>
                  </a:solidFill>
                  <a:latin typeface="Helvetica Neue" panose="02000503000000020004"/>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Helvetica Neue" panose="02000503000000020004"/>
                <a:ea typeface="+mn-ea"/>
                <a:cs typeface="+mn-cs"/>
              </a:defRPr>
            </a:pPr>
            <a:endParaRPr lang="en-US"/>
          </a:p>
        </c:txPr>
        <c:crossAx val="50849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Helvetica Neue" panose="02000503000000020004"/>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Helvetica Neue" panose="02000503000000020004"/>
              <a:ea typeface="+mn-ea"/>
              <a:cs typeface="+mn-cs"/>
            </a:defRPr>
          </a:pPr>
          <a:endParaRPr lang="en-US"/>
        </a:p>
      </c:txPr>
    </c:title>
    <c:autoTitleDeleted val="0"/>
    <c:plotArea>
      <c:layout/>
      <c:lineChart>
        <c:grouping val="standard"/>
        <c:varyColors val="0"/>
        <c:ser>
          <c:idx val="0"/>
          <c:order val="0"/>
          <c:tx>
            <c:strRef>
              <c:f>Sheet1!$A$2</c:f>
              <c:strCache>
                <c:ptCount val="1"/>
                <c:pt idx="0">
                  <c:v>Per Stage Revenue</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strRef>
              <c:f>Sheet1!$B$1:$Y$1</c:f>
              <c:strCache>
                <c:ptCount val="24"/>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24</c:v>
                </c:pt>
                <c:pt idx="21">
                  <c:v>Q2 24</c:v>
                </c:pt>
                <c:pt idx="22">
                  <c:v>Q3 24</c:v>
                </c:pt>
                <c:pt idx="23">
                  <c:v>Q4 24</c:v>
                </c:pt>
              </c:strCache>
            </c:strRef>
          </c:cat>
          <c:val>
            <c:numRef>
              <c:f>Sheet1!$B$2:$Y$2</c:f>
              <c:numCache>
                <c:formatCode>"$"#,##0</c:formatCode>
                <c:ptCount val="24"/>
                <c:pt idx="0">
                  <c:v>54741.458494424522</c:v>
                </c:pt>
                <c:pt idx="1">
                  <c:v>58157.105104444054</c:v>
                </c:pt>
                <c:pt idx="2">
                  <c:v>49585.465112537851</c:v>
                </c:pt>
                <c:pt idx="3">
                  <c:v>45537.244420159455</c:v>
                </c:pt>
                <c:pt idx="4">
                  <c:v>35925.8770548213</c:v>
                </c:pt>
                <c:pt idx="5">
                  <c:v>34441.893322539552</c:v>
                </c:pt>
                <c:pt idx="6">
                  <c:v>33260.048422773034</c:v>
                </c:pt>
                <c:pt idx="7">
                  <c:v>32071.452795528403</c:v>
                </c:pt>
                <c:pt idx="8">
                  <c:v>25507.850270658222</c:v>
                </c:pt>
                <c:pt idx="9">
                  <c:v>27447.772696887117</c:v>
                </c:pt>
                <c:pt idx="10">
                  <c:v>26022.127438416512</c:v>
                </c:pt>
                <c:pt idx="11">
                  <c:v>27670.987300367306</c:v>
                </c:pt>
                <c:pt idx="12">
                  <c:v>30135.104428043051</c:v>
                </c:pt>
                <c:pt idx="13">
                  <c:v>39027.587859352687</c:v>
                </c:pt>
                <c:pt idx="14">
                  <c:v>35589.831058380398</c:v>
                </c:pt>
                <c:pt idx="15">
                  <c:v>34568.962250856457</c:v>
                </c:pt>
                <c:pt idx="16">
                  <c:v>35115.665403297455</c:v>
                </c:pt>
                <c:pt idx="17">
                  <c:v>37122.731215126805</c:v>
                </c:pt>
                <c:pt idx="18">
                  <c:v>33069.482532720933</c:v>
                </c:pt>
                <c:pt idx="19">
                  <c:v>30837.300073716415</c:v>
                </c:pt>
                <c:pt idx="20">
                  <c:v>34307.291199415566</c:v>
                </c:pt>
                <c:pt idx="21">
                  <c:v>32394.193830841439</c:v>
                </c:pt>
                <c:pt idx="22">
                  <c:v>31839.20279529598</c:v>
                </c:pt>
                <c:pt idx="23">
                  <c:v>31274.140279378498</c:v>
                </c:pt>
              </c:numCache>
            </c:numRef>
          </c:val>
          <c:smooth val="1"/>
          <c:extLst>
            <c:ext xmlns:c16="http://schemas.microsoft.com/office/drawing/2014/chart" uri="{C3380CC4-5D6E-409C-BE32-E72D297353CC}">
              <c16:uniqueId val="{00000004-0229-4BAA-852C-08FB4A3D34F6}"/>
            </c:ext>
          </c:extLst>
        </c:ser>
        <c:dLbls>
          <c:showLegendKey val="0"/>
          <c:showVal val="0"/>
          <c:showCatName val="0"/>
          <c:showSerName val="0"/>
          <c:showPercent val="0"/>
          <c:showBubbleSize val="0"/>
        </c:dLbls>
        <c:marker val="1"/>
        <c:smooth val="0"/>
        <c:axId val="647043208"/>
        <c:axId val="647041288"/>
      </c:lineChart>
      <c:valAx>
        <c:axId val="647041288"/>
        <c:scaling>
          <c:orientation val="minMax"/>
        </c:scaling>
        <c:delete val="0"/>
        <c:axPos val="r"/>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Neue" panose="02000503000000020004"/>
                <a:ea typeface="+mn-ea"/>
                <a:cs typeface="+mn-cs"/>
              </a:defRPr>
            </a:pPr>
            <a:endParaRPr lang="en-US"/>
          </a:p>
        </c:txPr>
        <c:crossAx val="647043208"/>
        <c:crosses val="max"/>
        <c:crossBetween val="between"/>
      </c:valAx>
      <c:catAx>
        <c:axId val="647043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Neue" panose="02000503000000020004"/>
                <a:ea typeface="+mn-ea"/>
                <a:cs typeface="+mn-cs"/>
              </a:defRPr>
            </a:pPr>
            <a:endParaRPr lang="en-US"/>
          </a:p>
        </c:txPr>
        <c:crossAx val="64704128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000">
          <a:latin typeface="Helvetica Neue" panose="02000503000000020004"/>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77552298006963E-2"/>
          <c:y val="3.2278426222262631E-2"/>
          <c:w val="0.68964332705627773"/>
          <c:h val="0.8397589297483109"/>
        </c:manualLayout>
      </c:layout>
      <c:barChart>
        <c:barDir val="bar"/>
        <c:grouping val="clustered"/>
        <c:varyColors val="0"/>
        <c:ser>
          <c:idx val="0"/>
          <c:order val="0"/>
          <c:tx>
            <c:strRef>
              <c:f>Sheet1!$A$2</c:f>
              <c:strCache>
                <c:ptCount val="1"/>
                <c:pt idx="0">
                  <c:v>HAL</c:v>
                </c:pt>
              </c:strCache>
            </c:strRef>
          </c:tx>
          <c:spPr>
            <a:solidFill>
              <a:schemeClr val="accent1"/>
            </a:solidFill>
            <a:ln>
              <a:noFill/>
            </a:ln>
            <a:effectLst/>
          </c:spPr>
          <c:invertIfNegative val="0"/>
          <c:cat>
            <c:strRef>
              <c:f>Sheet1!$B$1</c:f>
              <c:strCache>
                <c:ptCount val="1"/>
                <c:pt idx="0">
                  <c:v>Q1 24</c:v>
                </c:pt>
              </c:strCache>
            </c:strRef>
          </c:cat>
          <c:val>
            <c:numRef>
              <c:f>Sheet1!$B$2</c:f>
              <c:numCache>
                <c:formatCode>0.0</c:formatCode>
                <c:ptCount val="1"/>
                <c:pt idx="0">
                  <c:v>56</c:v>
                </c:pt>
              </c:numCache>
            </c:numRef>
          </c:val>
          <c:extLst>
            <c:ext xmlns:c16="http://schemas.microsoft.com/office/drawing/2014/chart" uri="{C3380CC4-5D6E-409C-BE32-E72D297353CC}">
              <c16:uniqueId val="{00000004-92A9-4BBD-87A4-511BE6C6F7FC}"/>
            </c:ext>
          </c:extLst>
        </c:ser>
        <c:ser>
          <c:idx val="1"/>
          <c:order val="1"/>
          <c:tx>
            <c:strRef>
              <c:f>Sheet1!$A$3</c:f>
              <c:strCache>
                <c:ptCount val="1"/>
                <c:pt idx="0">
                  <c:v>LBRT</c:v>
                </c:pt>
              </c:strCache>
            </c:strRef>
          </c:tx>
          <c:spPr>
            <a:solidFill>
              <a:schemeClr val="accent2"/>
            </a:solidFill>
            <a:ln>
              <a:noFill/>
            </a:ln>
            <a:effectLst/>
          </c:spPr>
          <c:invertIfNegative val="0"/>
          <c:cat>
            <c:strRef>
              <c:f>Sheet1!$B$1</c:f>
              <c:strCache>
                <c:ptCount val="1"/>
                <c:pt idx="0">
                  <c:v>Q1 24</c:v>
                </c:pt>
              </c:strCache>
            </c:strRef>
          </c:cat>
          <c:val>
            <c:numRef>
              <c:f>Sheet1!$B$3</c:f>
              <c:numCache>
                <c:formatCode>0.0</c:formatCode>
                <c:ptCount val="1"/>
                <c:pt idx="0">
                  <c:v>41</c:v>
                </c:pt>
              </c:numCache>
            </c:numRef>
          </c:val>
          <c:extLst>
            <c:ext xmlns:c16="http://schemas.microsoft.com/office/drawing/2014/chart" uri="{C3380CC4-5D6E-409C-BE32-E72D297353CC}">
              <c16:uniqueId val="{00000005-92A9-4BBD-87A4-511BE6C6F7FC}"/>
            </c:ext>
          </c:extLst>
        </c:ser>
        <c:ser>
          <c:idx val="2"/>
          <c:order val="2"/>
          <c:tx>
            <c:strRef>
              <c:f>Sheet1!$A$4</c:f>
              <c:strCache>
                <c:ptCount val="1"/>
                <c:pt idx="0">
                  <c:v>PTEN</c:v>
                </c:pt>
              </c:strCache>
            </c:strRef>
          </c:tx>
          <c:spPr>
            <a:solidFill>
              <a:schemeClr val="accent3"/>
            </a:solidFill>
            <a:ln>
              <a:noFill/>
            </a:ln>
            <a:effectLst/>
          </c:spPr>
          <c:invertIfNegative val="0"/>
          <c:cat>
            <c:strRef>
              <c:f>Sheet1!$B$1</c:f>
              <c:strCache>
                <c:ptCount val="1"/>
                <c:pt idx="0">
                  <c:v>Q1 24</c:v>
                </c:pt>
              </c:strCache>
            </c:strRef>
          </c:cat>
          <c:val>
            <c:numRef>
              <c:f>Sheet1!$B$4</c:f>
              <c:numCache>
                <c:formatCode>0.0</c:formatCode>
                <c:ptCount val="1"/>
                <c:pt idx="0">
                  <c:v>39</c:v>
                </c:pt>
              </c:numCache>
            </c:numRef>
          </c:val>
          <c:extLst>
            <c:ext xmlns:c16="http://schemas.microsoft.com/office/drawing/2014/chart" uri="{C3380CC4-5D6E-409C-BE32-E72D297353CC}">
              <c16:uniqueId val="{00000006-92A9-4BBD-87A4-511BE6C6F7FC}"/>
            </c:ext>
          </c:extLst>
        </c:ser>
        <c:ser>
          <c:idx val="3"/>
          <c:order val="3"/>
          <c:tx>
            <c:strRef>
              <c:f>Sheet1!$A$5</c:f>
              <c:strCache>
                <c:ptCount val="1"/>
                <c:pt idx="0">
                  <c:v>ProFrac</c:v>
                </c:pt>
              </c:strCache>
            </c:strRef>
          </c:tx>
          <c:spPr>
            <a:solidFill>
              <a:schemeClr val="accent4"/>
            </a:solidFill>
            <a:ln>
              <a:noFill/>
            </a:ln>
            <a:effectLst/>
          </c:spPr>
          <c:invertIfNegative val="0"/>
          <c:cat>
            <c:strRef>
              <c:f>Sheet1!$B$1</c:f>
              <c:strCache>
                <c:ptCount val="1"/>
                <c:pt idx="0">
                  <c:v>Q1 24</c:v>
                </c:pt>
              </c:strCache>
            </c:strRef>
          </c:cat>
          <c:val>
            <c:numRef>
              <c:f>Sheet1!$B$5</c:f>
              <c:numCache>
                <c:formatCode>0.0</c:formatCode>
                <c:ptCount val="1"/>
                <c:pt idx="0">
                  <c:v>29</c:v>
                </c:pt>
              </c:numCache>
            </c:numRef>
          </c:val>
          <c:extLst>
            <c:ext xmlns:c16="http://schemas.microsoft.com/office/drawing/2014/chart" uri="{C3380CC4-5D6E-409C-BE32-E72D297353CC}">
              <c16:uniqueId val="{00000007-92A9-4BBD-87A4-511BE6C6F7FC}"/>
            </c:ext>
          </c:extLst>
        </c:ser>
        <c:ser>
          <c:idx val="4"/>
          <c:order val="4"/>
          <c:tx>
            <c:strRef>
              <c:f>Sheet1!$A$6</c:f>
              <c:strCache>
                <c:ptCount val="1"/>
                <c:pt idx="0">
                  <c:v>ProPetro</c:v>
                </c:pt>
              </c:strCache>
            </c:strRef>
          </c:tx>
          <c:spPr>
            <a:solidFill>
              <a:schemeClr val="accent5"/>
            </a:solidFill>
            <a:ln>
              <a:noFill/>
            </a:ln>
            <a:effectLst/>
          </c:spPr>
          <c:invertIfNegative val="0"/>
          <c:cat>
            <c:strRef>
              <c:f>Sheet1!$B$1</c:f>
              <c:strCache>
                <c:ptCount val="1"/>
                <c:pt idx="0">
                  <c:v>Q1 24</c:v>
                </c:pt>
              </c:strCache>
            </c:strRef>
          </c:cat>
          <c:val>
            <c:numRef>
              <c:f>Sheet1!$B$6</c:f>
              <c:numCache>
                <c:formatCode>0.0</c:formatCode>
                <c:ptCount val="1"/>
                <c:pt idx="0">
                  <c:v>14</c:v>
                </c:pt>
              </c:numCache>
            </c:numRef>
          </c:val>
          <c:extLst>
            <c:ext xmlns:c16="http://schemas.microsoft.com/office/drawing/2014/chart" uri="{C3380CC4-5D6E-409C-BE32-E72D297353CC}">
              <c16:uniqueId val="{00000008-92A9-4BBD-87A4-511BE6C6F7FC}"/>
            </c:ext>
          </c:extLst>
        </c:ser>
        <c:ser>
          <c:idx val="5"/>
          <c:order val="5"/>
          <c:tx>
            <c:strRef>
              <c:f>Sheet1!$A$7</c:f>
              <c:strCache>
                <c:ptCount val="1"/>
                <c:pt idx="0">
                  <c:v>Calfrac</c:v>
                </c:pt>
              </c:strCache>
            </c:strRef>
          </c:tx>
          <c:spPr>
            <a:solidFill>
              <a:schemeClr val="accent6"/>
            </a:solidFill>
            <a:ln>
              <a:noFill/>
            </a:ln>
            <a:effectLst/>
          </c:spPr>
          <c:invertIfNegative val="0"/>
          <c:cat>
            <c:strRef>
              <c:f>Sheet1!$B$1</c:f>
              <c:strCache>
                <c:ptCount val="1"/>
                <c:pt idx="0">
                  <c:v>Q1 24</c:v>
                </c:pt>
              </c:strCache>
            </c:strRef>
          </c:cat>
          <c:val>
            <c:numRef>
              <c:f>Sheet1!$B$7</c:f>
              <c:numCache>
                <c:formatCode>0.0</c:formatCode>
                <c:ptCount val="1"/>
                <c:pt idx="0">
                  <c:v>13</c:v>
                </c:pt>
              </c:numCache>
            </c:numRef>
          </c:val>
          <c:extLst>
            <c:ext xmlns:c16="http://schemas.microsoft.com/office/drawing/2014/chart" uri="{C3380CC4-5D6E-409C-BE32-E72D297353CC}">
              <c16:uniqueId val="{00000009-92A9-4BBD-87A4-511BE6C6F7FC}"/>
            </c:ext>
          </c:extLst>
        </c:ser>
        <c:ser>
          <c:idx val="6"/>
          <c:order val="6"/>
          <c:tx>
            <c:strRef>
              <c:f>Sheet1!$A$8</c:f>
              <c:strCache>
                <c:ptCount val="1"/>
                <c:pt idx="0">
                  <c:v>Evolution</c:v>
                </c:pt>
              </c:strCache>
            </c:strRef>
          </c:tx>
          <c:spPr>
            <a:solidFill>
              <a:schemeClr val="accent1">
                <a:lumMod val="60000"/>
              </a:schemeClr>
            </a:solidFill>
            <a:ln>
              <a:noFill/>
            </a:ln>
            <a:effectLst/>
          </c:spPr>
          <c:invertIfNegative val="0"/>
          <c:cat>
            <c:strRef>
              <c:f>Sheet1!$B$1</c:f>
              <c:strCache>
                <c:ptCount val="1"/>
                <c:pt idx="0">
                  <c:v>Q1 24</c:v>
                </c:pt>
              </c:strCache>
            </c:strRef>
          </c:cat>
          <c:val>
            <c:numRef>
              <c:f>Sheet1!$B$8</c:f>
              <c:numCache>
                <c:formatCode>0.0</c:formatCode>
                <c:ptCount val="1"/>
                <c:pt idx="0">
                  <c:v>8</c:v>
                </c:pt>
              </c:numCache>
            </c:numRef>
          </c:val>
          <c:extLst>
            <c:ext xmlns:c16="http://schemas.microsoft.com/office/drawing/2014/chart" uri="{C3380CC4-5D6E-409C-BE32-E72D297353CC}">
              <c16:uniqueId val="{0000000A-92A9-4BBD-87A4-511BE6C6F7FC}"/>
            </c:ext>
          </c:extLst>
        </c:ser>
        <c:ser>
          <c:idx val="7"/>
          <c:order val="7"/>
          <c:tx>
            <c:strRef>
              <c:f>Sheet1!$A$9</c:f>
              <c:strCache>
                <c:ptCount val="1"/>
                <c:pt idx="0">
                  <c:v>BJ</c:v>
                </c:pt>
              </c:strCache>
            </c:strRef>
          </c:tx>
          <c:spPr>
            <a:solidFill>
              <a:schemeClr val="accent2">
                <a:lumMod val="60000"/>
              </a:schemeClr>
            </a:solidFill>
            <a:ln>
              <a:noFill/>
            </a:ln>
            <a:effectLst/>
          </c:spPr>
          <c:invertIfNegative val="0"/>
          <c:cat>
            <c:strRef>
              <c:f>Sheet1!$B$1</c:f>
              <c:strCache>
                <c:ptCount val="1"/>
                <c:pt idx="0">
                  <c:v>Q1 24</c:v>
                </c:pt>
              </c:strCache>
            </c:strRef>
          </c:cat>
          <c:val>
            <c:numRef>
              <c:f>Sheet1!$B$9</c:f>
              <c:numCache>
                <c:formatCode>0.0</c:formatCode>
                <c:ptCount val="1"/>
                <c:pt idx="0">
                  <c:v>7</c:v>
                </c:pt>
              </c:numCache>
            </c:numRef>
          </c:val>
          <c:extLst>
            <c:ext xmlns:c16="http://schemas.microsoft.com/office/drawing/2014/chart" uri="{C3380CC4-5D6E-409C-BE32-E72D297353CC}">
              <c16:uniqueId val="{0000000B-92A9-4BBD-87A4-511BE6C6F7FC}"/>
            </c:ext>
          </c:extLst>
        </c:ser>
        <c:ser>
          <c:idx val="8"/>
          <c:order val="8"/>
          <c:tx>
            <c:strRef>
              <c:f>Sheet1!$A$10</c:f>
              <c:strCache>
                <c:ptCount val="1"/>
                <c:pt idx="0">
                  <c:v>Cudd</c:v>
                </c:pt>
              </c:strCache>
            </c:strRef>
          </c:tx>
          <c:spPr>
            <a:solidFill>
              <a:schemeClr val="accent3">
                <a:lumMod val="60000"/>
              </a:schemeClr>
            </a:solidFill>
            <a:ln>
              <a:noFill/>
            </a:ln>
            <a:effectLst/>
          </c:spPr>
          <c:invertIfNegative val="0"/>
          <c:cat>
            <c:strRef>
              <c:f>Sheet1!$B$1</c:f>
              <c:strCache>
                <c:ptCount val="1"/>
                <c:pt idx="0">
                  <c:v>Q1 24</c:v>
                </c:pt>
              </c:strCache>
            </c:strRef>
          </c:cat>
          <c:val>
            <c:numRef>
              <c:f>Sheet1!$B$10</c:f>
              <c:numCache>
                <c:formatCode>0.0</c:formatCode>
                <c:ptCount val="1"/>
                <c:pt idx="0">
                  <c:v>7</c:v>
                </c:pt>
              </c:numCache>
            </c:numRef>
          </c:val>
          <c:extLst>
            <c:ext xmlns:c16="http://schemas.microsoft.com/office/drawing/2014/chart" uri="{C3380CC4-5D6E-409C-BE32-E72D297353CC}">
              <c16:uniqueId val="{00000000-1B1D-474D-8C17-C33A6437AF00}"/>
            </c:ext>
          </c:extLst>
        </c:ser>
        <c:ser>
          <c:idx val="9"/>
          <c:order val="9"/>
          <c:tx>
            <c:strRef>
              <c:f>Sheet1!$A$11</c:f>
              <c:strCache>
                <c:ptCount val="1"/>
                <c:pt idx="0">
                  <c:v>STEP </c:v>
                </c:pt>
              </c:strCache>
            </c:strRef>
          </c:tx>
          <c:spPr>
            <a:solidFill>
              <a:schemeClr val="accent4">
                <a:lumMod val="60000"/>
              </a:schemeClr>
            </a:solidFill>
            <a:ln>
              <a:noFill/>
            </a:ln>
            <a:effectLst/>
          </c:spPr>
          <c:invertIfNegative val="0"/>
          <c:cat>
            <c:strRef>
              <c:f>Sheet1!$B$1</c:f>
              <c:strCache>
                <c:ptCount val="1"/>
                <c:pt idx="0">
                  <c:v>Q1 24</c:v>
                </c:pt>
              </c:strCache>
            </c:strRef>
          </c:cat>
          <c:val>
            <c:numRef>
              <c:f>Sheet1!$B$11</c:f>
              <c:numCache>
                <c:formatCode>0.0</c:formatCode>
                <c:ptCount val="1"/>
                <c:pt idx="0">
                  <c:v>7</c:v>
                </c:pt>
              </c:numCache>
            </c:numRef>
          </c:val>
          <c:extLst>
            <c:ext xmlns:c16="http://schemas.microsoft.com/office/drawing/2014/chart" uri="{C3380CC4-5D6E-409C-BE32-E72D297353CC}">
              <c16:uniqueId val="{00000001-1B1D-474D-8C17-C33A6437AF00}"/>
            </c:ext>
          </c:extLst>
        </c:ser>
        <c:ser>
          <c:idx val="10"/>
          <c:order val="10"/>
          <c:tx>
            <c:strRef>
              <c:f>Sheet1!$A$12</c:f>
              <c:strCache>
                <c:ptCount val="1"/>
                <c:pt idx="0">
                  <c:v>Trican</c:v>
                </c:pt>
              </c:strCache>
            </c:strRef>
          </c:tx>
          <c:spPr>
            <a:solidFill>
              <a:schemeClr val="accent5">
                <a:lumMod val="60000"/>
              </a:schemeClr>
            </a:solidFill>
            <a:ln>
              <a:noFill/>
            </a:ln>
            <a:effectLst/>
          </c:spPr>
          <c:invertIfNegative val="0"/>
          <c:cat>
            <c:strRef>
              <c:f>Sheet1!$B$1</c:f>
              <c:strCache>
                <c:ptCount val="1"/>
                <c:pt idx="0">
                  <c:v>Q1 24</c:v>
                </c:pt>
              </c:strCache>
            </c:strRef>
          </c:cat>
          <c:val>
            <c:numRef>
              <c:f>Sheet1!$B$12</c:f>
              <c:numCache>
                <c:formatCode>0.0</c:formatCode>
                <c:ptCount val="1"/>
                <c:pt idx="0">
                  <c:v>7</c:v>
                </c:pt>
              </c:numCache>
            </c:numRef>
          </c:val>
          <c:extLst>
            <c:ext xmlns:c16="http://schemas.microsoft.com/office/drawing/2014/chart" uri="{C3380CC4-5D6E-409C-BE32-E72D297353CC}">
              <c16:uniqueId val="{00000002-1B1D-474D-8C17-C33A6437AF00}"/>
            </c:ext>
          </c:extLst>
        </c:ser>
        <c:ser>
          <c:idx val="11"/>
          <c:order val="11"/>
          <c:tx>
            <c:strRef>
              <c:f>Sheet1!$A$13</c:f>
              <c:strCache>
                <c:ptCount val="1"/>
                <c:pt idx="0">
                  <c:v>Catalyst</c:v>
                </c:pt>
              </c:strCache>
            </c:strRef>
          </c:tx>
          <c:spPr>
            <a:solidFill>
              <a:schemeClr val="accent6">
                <a:lumMod val="60000"/>
              </a:schemeClr>
            </a:solidFill>
            <a:ln>
              <a:noFill/>
            </a:ln>
            <a:effectLst/>
          </c:spPr>
          <c:invertIfNegative val="0"/>
          <c:cat>
            <c:strRef>
              <c:f>Sheet1!$B$1</c:f>
              <c:strCache>
                <c:ptCount val="1"/>
                <c:pt idx="0">
                  <c:v>Q1 24</c:v>
                </c:pt>
              </c:strCache>
            </c:strRef>
          </c:cat>
          <c:val>
            <c:numRef>
              <c:f>Sheet1!$B$13</c:f>
              <c:numCache>
                <c:formatCode>0.0</c:formatCode>
                <c:ptCount val="1"/>
                <c:pt idx="0">
                  <c:v>2.5</c:v>
                </c:pt>
              </c:numCache>
            </c:numRef>
          </c:val>
          <c:extLst>
            <c:ext xmlns:c16="http://schemas.microsoft.com/office/drawing/2014/chart" uri="{C3380CC4-5D6E-409C-BE32-E72D297353CC}">
              <c16:uniqueId val="{00000003-1B1D-474D-8C17-C33A6437AF00}"/>
            </c:ext>
          </c:extLst>
        </c:ser>
        <c:ser>
          <c:idx val="12"/>
          <c:order val="12"/>
          <c:tx>
            <c:strRef>
              <c:f>Sheet1!$A$14</c:f>
              <c:strCache>
                <c:ptCount val="1"/>
                <c:pt idx="0">
                  <c:v>Element</c:v>
                </c:pt>
              </c:strCache>
            </c:strRef>
          </c:tx>
          <c:spPr>
            <a:solidFill>
              <a:schemeClr val="accent1">
                <a:lumMod val="80000"/>
                <a:lumOff val="20000"/>
              </a:schemeClr>
            </a:solidFill>
            <a:ln>
              <a:noFill/>
            </a:ln>
            <a:effectLst/>
          </c:spPr>
          <c:invertIfNegative val="0"/>
          <c:cat>
            <c:strRef>
              <c:f>Sheet1!$B$1</c:f>
              <c:strCache>
                <c:ptCount val="1"/>
                <c:pt idx="0">
                  <c:v>Q1 24</c:v>
                </c:pt>
              </c:strCache>
            </c:strRef>
          </c:cat>
          <c:val>
            <c:numRef>
              <c:f>Sheet1!$B$14</c:f>
              <c:numCache>
                <c:formatCode>0.0</c:formatCode>
                <c:ptCount val="1"/>
                <c:pt idx="0">
                  <c:v>2.5</c:v>
                </c:pt>
              </c:numCache>
            </c:numRef>
          </c:val>
          <c:extLst>
            <c:ext xmlns:c16="http://schemas.microsoft.com/office/drawing/2014/chart" uri="{C3380CC4-5D6E-409C-BE32-E72D297353CC}">
              <c16:uniqueId val="{00000004-1B1D-474D-8C17-C33A6437AF00}"/>
            </c:ext>
          </c:extLst>
        </c:ser>
        <c:ser>
          <c:idx val="13"/>
          <c:order val="13"/>
          <c:tx>
            <c:strRef>
              <c:f>Sheet1!$A$15</c:f>
              <c:strCache>
                <c:ptCount val="1"/>
                <c:pt idx="0">
                  <c:v>GORE</c:v>
                </c:pt>
              </c:strCache>
            </c:strRef>
          </c:tx>
          <c:spPr>
            <a:solidFill>
              <a:schemeClr val="accent2">
                <a:lumMod val="80000"/>
                <a:lumOff val="20000"/>
              </a:schemeClr>
            </a:solidFill>
            <a:ln>
              <a:noFill/>
            </a:ln>
            <a:effectLst/>
          </c:spPr>
          <c:invertIfNegative val="0"/>
          <c:cat>
            <c:strRef>
              <c:f>Sheet1!$B$1</c:f>
              <c:strCache>
                <c:ptCount val="1"/>
                <c:pt idx="0">
                  <c:v>Q1 24</c:v>
                </c:pt>
              </c:strCache>
            </c:strRef>
          </c:cat>
          <c:val>
            <c:numRef>
              <c:f>Sheet1!$B$15</c:f>
              <c:numCache>
                <c:formatCode>0.0</c:formatCode>
                <c:ptCount val="1"/>
                <c:pt idx="0">
                  <c:v>2.5</c:v>
                </c:pt>
              </c:numCache>
            </c:numRef>
          </c:val>
          <c:extLst>
            <c:ext xmlns:c16="http://schemas.microsoft.com/office/drawing/2014/chart" uri="{C3380CC4-5D6E-409C-BE32-E72D297353CC}">
              <c16:uniqueId val="{00000005-1B1D-474D-8C17-C33A6437AF00}"/>
            </c:ext>
          </c:extLst>
        </c:ser>
        <c:ser>
          <c:idx val="14"/>
          <c:order val="14"/>
          <c:tx>
            <c:strRef>
              <c:f>Sheet1!$A$16</c:f>
              <c:strCache>
                <c:ptCount val="1"/>
                <c:pt idx="0">
                  <c:v>AdvStim</c:v>
                </c:pt>
              </c:strCache>
            </c:strRef>
          </c:tx>
          <c:spPr>
            <a:solidFill>
              <a:schemeClr val="accent3">
                <a:lumMod val="80000"/>
                <a:lumOff val="20000"/>
              </a:schemeClr>
            </a:solidFill>
            <a:ln>
              <a:noFill/>
            </a:ln>
            <a:effectLst/>
          </c:spPr>
          <c:invertIfNegative val="0"/>
          <c:cat>
            <c:strRef>
              <c:f>Sheet1!$B$1</c:f>
              <c:strCache>
                <c:ptCount val="1"/>
                <c:pt idx="0">
                  <c:v>Q1 24</c:v>
                </c:pt>
              </c:strCache>
            </c:strRef>
          </c:cat>
          <c:val>
            <c:numRef>
              <c:f>Sheet1!$B$16</c:f>
              <c:numCache>
                <c:formatCode>0.0</c:formatCode>
                <c:ptCount val="1"/>
                <c:pt idx="0">
                  <c:v>2</c:v>
                </c:pt>
              </c:numCache>
            </c:numRef>
          </c:val>
          <c:extLst>
            <c:ext xmlns:c16="http://schemas.microsoft.com/office/drawing/2014/chart" uri="{C3380CC4-5D6E-409C-BE32-E72D297353CC}">
              <c16:uniqueId val="{00000006-1B1D-474D-8C17-C33A6437AF00}"/>
            </c:ext>
          </c:extLst>
        </c:ser>
        <c:ser>
          <c:idx val="15"/>
          <c:order val="15"/>
          <c:tx>
            <c:strRef>
              <c:f>Sheet1!$A$17</c:f>
              <c:strCache>
                <c:ptCount val="1"/>
                <c:pt idx="0">
                  <c:v>Ironhorse</c:v>
                </c:pt>
              </c:strCache>
            </c:strRef>
          </c:tx>
          <c:spPr>
            <a:solidFill>
              <a:schemeClr val="accent4">
                <a:lumMod val="80000"/>
                <a:lumOff val="20000"/>
              </a:schemeClr>
            </a:solidFill>
            <a:ln>
              <a:noFill/>
            </a:ln>
            <a:effectLst/>
          </c:spPr>
          <c:invertIfNegative val="0"/>
          <c:cat>
            <c:strRef>
              <c:f>Sheet1!$B$1</c:f>
              <c:strCache>
                <c:ptCount val="1"/>
                <c:pt idx="0">
                  <c:v>Q1 24</c:v>
                </c:pt>
              </c:strCache>
            </c:strRef>
          </c:cat>
          <c:val>
            <c:numRef>
              <c:f>Sheet1!$B$17</c:f>
              <c:numCache>
                <c:formatCode>0.0</c:formatCode>
                <c:ptCount val="1"/>
                <c:pt idx="0">
                  <c:v>2</c:v>
                </c:pt>
              </c:numCache>
            </c:numRef>
          </c:val>
          <c:extLst>
            <c:ext xmlns:c16="http://schemas.microsoft.com/office/drawing/2014/chart" uri="{C3380CC4-5D6E-409C-BE32-E72D297353CC}">
              <c16:uniqueId val="{00000007-1B1D-474D-8C17-C33A6437AF00}"/>
            </c:ext>
          </c:extLst>
        </c:ser>
        <c:ser>
          <c:idx val="16"/>
          <c:order val="16"/>
          <c:tx>
            <c:strRef>
              <c:f>Sheet1!$A$18</c:f>
              <c:strCache>
                <c:ptCount val="1"/>
                <c:pt idx="0">
                  <c:v>Pro Stim</c:v>
                </c:pt>
              </c:strCache>
            </c:strRef>
          </c:tx>
          <c:spPr>
            <a:solidFill>
              <a:schemeClr val="accent5">
                <a:lumMod val="80000"/>
                <a:lumOff val="20000"/>
              </a:schemeClr>
            </a:solidFill>
            <a:ln>
              <a:noFill/>
            </a:ln>
            <a:effectLst/>
          </c:spPr>
          <c:invertIfNegative val="0"/>
          <c:cat>
            <c:strRef>
              <c:f>Sheet1!$B$1</c:f>
              <c:strCache>
                <c:ptCount val="1"/>
                <c:pt idx="0">
                  <c:v>Q1 24</c:v>
                </c:pt>
              </c:strCache>
            </c:strRef>
          </c:cat>
          <c:val>
            <c:numRef>
              <c:f>Sheet1!$B$18</c:f>
              <c:numCache>
                <c:formatCode>0.0</c:formatCode>
                <c:ptCount val="1"/>
                <c:pt idx="0">
                  <c:v>2</c:v>
                </c:pt>
              </c:numCache>
            </c:numRef>
          </c:val>
          <c:extLst>
            <c:ext xmlns:c16="http://schemas.microsoft.com/office/drawing/2014/chart" uri="{C3380CC4-5D6E-409C-BE32-E72D297353CC}">
              <c16:uniqueId val="{00000008-1B1D-474D-8C17-C33A6437AF00}"/>
            </c:ext>
          </c:extLst>
        </c:ser>
        <c:ser>
          <c:idx val="17"/>
          <c:order val="17"/>
          <c:tx>
            <c:strRef>
              <c:f>Sheet1!$A$19</c:f>
              <c:strCache>
                <c:ptCount val="1"/>
                <c:pt idx="0">
                  <c:v>Pure Frac</c:v>
                </c:pt>
              </c:strCache>
            </c:strRef>
          </c:tx>
          <c:spPr>
            <a:solidFill>
              <a:schemeClr val="accent6">
                <a:lumMod val="80000"/>
                <a:lumOff val="20000"/>
              </a:schemeClr>
            </a:solidFill>
            <a:ln>
              <a:noFill/>
            </a:ln>
            <a:effectLst/>
          </c:spPr>
          <c:invertIfNegative val="0"/>
          <c:cat>
            <c:strRef>
              <c:f>Sheet1!$B$1</c:f>
              <c:strCache>
                <c:ptCount val="1"/>
                <c:pt idx="0">
                  <c:v>Q1 24</c:v>
                </c:pt>
              </c:strCache>
            </c:strRef>
          </c:cat>
          <c:val>
            <c:numRef>
              <c:f>Sheet1!$B$19</c:f>
              <c:numCache>
                <c:formatCode>0.0</c:formatCode>
                <c:ptCount val="1"/>
                <c:pt idx="0">
                  <c:v>2</c:v>
                </c:pt>
              </c:numCache>
            </c:numRef>
          </c:val>
          <c:extLst>
            <c:ext xmlns:c16="http://schemas.microsoft.com/office/drawing/2014/chart" uri="{C3380CC4-5D6E-409C-BE32-E72D297353CC}">
              <c16:uniqueId val="{00000009-1B1D-474D-8C17-C33A6437AF00}"/>
            </c:ext>
          </c:extLst>
        </c:ser>
        <c:ser>
          <c:idx val="18"/>
          <c:order val="18"/>
          <c:tx>
            <c:strRef>
              <c:f>Sheet1!$A$20</c:f>
              <c:strCache>
                <c:ptCount val="1"/>
                <c:pt idx="0">
                  <c:v>Python</c:v>
                </c:pt>
              </c:strCache>
            </c:strRef>
          </c:tx>
          <c:spPr>
            <a:solidFill>
              <a:schemeClr val="accent1">
                <a:lumMod val="80000"/>
              </a:schemeClr>
            </a:solidFill>
            <a:ln>
              <a:noFill/>
            </a:ln>
            <a:effectLst/>
          </c:spPr>
          <c:invertIfNegative val="0"/>
          <c:cat>
            <c:strRef>
              <c:f>Sheet1!$B$1</c:f>
              <c:strCache>
                <c:ptCount val="1"/>
                <c:pt idx="0">
                  <c:v>Q1 24</c:v>
                </c:pt>
              </c:strCache>
            </c:strRef>
          </c:cat>
          <c:val>
            <c:numRef>
              <c:f>Sheet1!$B$20</c:f>
              <c:numCache>
                <c:formatCode>0.0</c:formatCode>
                <c:ptCount val="1"/>
                <c:pt idx="0">
                  <c:v>2</c:v>
                </c:pt>
              </c:numCache>
            </c:numRef>
          </c:val>
          <c:extLst>
            <c:ext xmlns:c16="http://schemas.microsoft.com/office/drawing/2014/chart" uri="{C3380CC4-5D6E-409C-BE32-E72D297353CC}">
              <c16:uniqueId val="{0000000A-1B1D-474D-8C17-C33A6437AF00}"/>
            </c:ext>
          </c:extLst>
        </c:ser>
        <c:ser>
          <c:idx val="19"/>
          <c:order val="19"/>
          <c:tx>
            <c:strRef>
              <c:f>Sheet1!$A$21</c:f>
              <c:strCache>
                <c:ptCount val="1"/>
                <c:pt idx="0">
                  <c:v>TUSK/Stingray</c:v>
                </c:pt>
              </c:strCache>
            </c:strRef>
          </c:tx>
          <c:spPr>
            <a:solidFill>
              <a:schemeClr val="accent2">
                <a:lumMod val="80000"/>
              </a:schemeClr>
            </a:solidFill>
            <a:ln>
              <a:noFill/>
            </a:ln>
            <a:effectLst/>
          </c:spPr>
          <c:invertIfNegative val="0"/>
          <c:cat>
            <c:strRef>
              <c:f>Sheet1!$B$1</c:f>
              <c:strCache>
                <c:ptCount val="1"/>
                <c:pt idx="0">
                  <c:v>Q1 24</c:v>
                </c:pt>
              </c:strCache>
            </c:strRef>
          </c:cat>
          <c:val>
            <c:numRef>
              <c:f>Sheet1!$B$21</c:f>
              <c:numCache>
                <c:formatCode>0.0</c:formatCode>
                <c:ptCount val="1"/>
                <c:pt idx="0">
                  <c:v>2</c:v>
                </c:pt>
              </c:numCache>
            </c:numRef>
          </c:val>
          <c:extLst>
            <c:ext xmlns:c16="http://schemas.microsoft.com/office/drawing/2014/chart" uri="{C3380CC4-5D6E-409C-BE32-E72D297353CC}">
              <c16:uniqueId val="{0000000B-1B1D-474D-8C17-C33A6437AF00}"/>
            </c:ext>
          </c:extLst>
        </c:ser>
        <c:ser>
          <c:idx val="20"/>
          <c:order val="20"/>
          <c:tx>
            <c:strRef>
              <c:f>Sheet1!$A$22</c:f>
              <c:strCache>
                <c:ptCount val="1"/>
                <c:pt idx="0">
                  <c:v>Acquire</c:v>
                </c:pt>
              </c:strCache>
            </c:strRef>
          </c:tx>
          <c:spPr>
            <a:solidFill>
              <a:schemeClr val="accent3">
                <a:lumMod val="80000"/>
              </a:schemeClr>
            </a:solidFill>
            <a:ln>
              <a:noFill/>
            </a:ln>
            <a:effectLst/>
          </c:spPr>
          <c:invertIfNegative val="0"/>
          <c:cat>
            <c:strRef>
              <c:f>Sheet1!$B$1</c:f>
              <c:strCache>
                <c:ptCount val="1"/>
                <c:pt idx="0">
                  <c:v>Q1 24</c:v>
                </c:pt>
              </c:strCache>
            </c:strRef>
          </c:cat>
          <c:val>
            <c:numRef>
              <c:f>Sheet1!$B$22</c:f>
              <c:numCache>
                <c:formatCode>0.0</c:formatCode>
                <c:ptCount val="1"/>
                <c:pt idx="0">
                  <c:v>1.5</c:v>
                </c:pt>
              </c:numCache>
            </c:numRef>
          </c:val>
          <c:extLst>
            <c:ext xmlns:c16="http://schemas.microsoft.com/office/drawing/2014/chart" uri="{C3380CC4-5D6E-409C-BE32-E72D297353CC}">
              <c16:uniqueId val="{0000000C-1B1D-474D-8C17-C33A6437AF00}"/>
            </c:ext>
          </c:extLst>
        </c:ser>
        <c:ser>
          <c:idx val="21"/>
          <c:order val="21"/>
          <c:tx>
            <c:strRef>
              <c:f>Sheet1!$A$23</c:f>
              <c:strCache>
                <c:ptCount val="1"/>
                <c:pt idx="0">
                  <c:v>Flying A</c:v>
                </c:pt>
              </c:strCache>
            </c:strRef>
          </c:tx>
          <c:spPr>
            <a:solidFill>
              <a:schemeClr val="accent4">
                <a:lumMod val="80000"/>
              </a:schemeClr>
            </a:solidFill>
            <a:ln>
              <a:noFill/>
            </a:ln>
            <a:effectLst/>
          </c:spPr>
          <c:invertIfNegative val="0"/>
          <c:cat>
            <c:strRef>
              <c:f>Sheet1!$B$1</c:f>
              <c:strCache>
                <c:ptCount val="1"/>
                <c:pt idx="0">
                  <c:v>Q1 24</c:v>
                </c:pt>
              </c:strCache>
            </c:strRef>
          </c:cat>
          <c:val>
            <c:numRef>
              <c:f>Sheet1!$B$23</c:f>
              <c:numCache>
                <c:formatCode>0.0</c:formatCode>
                <c:ptCount val="1"/>
                <c:pt idx="0">
                  <c:v>1.5</c:v>
                </c:pt>
              </c:numCache>
            </c:numRef>
          </c:val>
          <c:extLst>
            <c:ext xmlns:c16="http://schemas.microsoft.com/office/drawing/2014/chart" uri="{C3380CC4-5D6E-409C-BE32-E72D297353CC}">
              <c16:uniqueId val="{0000000D-1B1D-474D-8C17-C33A6437AF00}"/>
            </c:ext>
          </c:extLst>
        </c:ser>
        <c:ser>
          <c:idx val="22"/>
          <c:order val="22"/>
          <c:tx>
            <c:strRef>
              <c:f>Sheet1!$A$24</c:f>
              <c:strCache>
                <c:ptCount val="1"/>
                <c:pt idx="0">
                  <c:v>KLX/Archer</c:v>
                </c:pt>
              </c:strCache>
            </c:strRef>
          </c:tx>
          <c:spPr>
            <a:solidFill>
              <a:schemeClr val="accent5">
                <a:lumMod val="80000"/>
              </a:schemeClr>
            </a:solidFill>
            <a:ln>
              <a:noFill/>
            </a:ln>
            <a:effectLst/>
          </c:spPr>
          <c:invertIfNegative val="0"/>
          <c:cat>
            <c:strRef>
              <c:f>Sheet1!$B$1</c:f>
              <c:strCache>
                <c:ptCount val="1"/>
                <c:pt idx="0">
                  <c:v>Q1 24</c:v>
                </c:pt>
              </c:strCache>
            </c:strRef>
          </c:cat>
          <c:val>
            <c:numRef>
              <c:f>Sheet1!$B$24</c:f>
              <c:numCache>
                <c:formatCode>0.0</c:formatCode>
                <c:ptCount val="1"/>
                <c:pt idx="0">
                  <c:v>1.5</c:v>
                </c:pt>
              </c:numCache>
            </c:numRef>
          </c:val>
          <c:extLst>
            <c:ext xmlns:c16="http://schemas.microsoft.com/office/drawing/2014/chart" uri="{C3380CC4-5D6E-409C-BE32-E72D297353CC}">
              <c16:uniqueId val="{0000000E-1B1D-474D-8C17-C33A6437AF00}"/>
            </c:ext>
          </c:extLst>
        </c:ser>
        <c:ser>
          <c:idx val="23"/>
          <c:order val="23"/>
          <c:tx>
            <c:strRef>
              <c:f>Sheet1!$A$25</c:f>
              <c:strCache>
                <c:ptCount val="1"/>
                <c:pt idx="0">
                  <c:v>Acid&amp;Cmt</c:v>
                </c:pt>
              </c:strCache>
            </c:strRef>
          </c:tx>
          <c:spPr>
            <a:solidFill>
              <a:schemeClr val="accent6">
                <a:lumMod val="80000"/>
              </a:schemeClr>
            </a:solidFill>
            <a:ln>
              <a:noFill/>
            </a:ln>
            <a:effectLst/>
          </c:spPr>
          <c:invertIfNegative val="0"/>
          <c:cat>
            <c:strRef>
              <c:f>Sheet1!$B$1</c:f>
              <c:strCache>
                <c:ptCount val="1"/>
                <c:pt idx="0">
                  <c:v>Q1 24</c:v>
                </c:pt>
              </c:strCache>
            </c:strRef>
          </c:cat>
          <c:val>
            <c:numRef>
              <c:f>Sheet1!$B$25</c:f>
              <c:numCache>
                <c:formatCode>0.0</c:formatCode>
                <c:ptCount val="1"/>
                <c:pt idx="0">
                  <c:v>1</c:v>
                </c:pt>
              </c:numCache>
            </c:numRef>
          </c:val>
          <c:extLst>
            <c:ext xmlns:c16="http://schemas.microsoft.com/office/drawing/2014/chart" uri="{C3380CC4-5D6E-409C-BE32-E72D297353CC}">
              <c16:uniqueId val="{0000000F-1B1D-474D-8C17-C33A6437AF00}"/>
            </c:ext>
          </c:extLst>
        </c:ser>
        <c:ser>
          <c:idx val="24"/>
          <c:order val="24"/>
          <c:tx>
            <c:strRef>
              <c:f>Sheet1!$A$26</c:f>
              <c:strCache>
                <c:ptCount val="1"/>
                <c:pt idx="0">
                  <c:v>Express</c:v>
                </c:pt>
              </c:strCache>
            </c:strRef>
          </c:tx>
          <c:spPr>
            <a:solidFill>
              <a:schemeClr val="accent1">
                <a:lumMod val="60000"/>
                <a:lumOff val="40000"/>
              </a:schemeClr>
            </a:solidFill>
            <a:ln>
              <a:noFill/>
            </a:ln>
            <a:effectLst/>
          </c:spPr>
          <c:invertIfNegative val="0"/>
          <c:cat>
            <c:strRef>
              <c:f>Sheet1!$B$1</c:f>
              <c:strCache>
                <c:ptCount val="1"/>
                <c:pt idx="0">
                  <c:v>Q1 24</c:v>
                </c:pt>
              </c:strCache>
            </c:strRef>
          </c:cat>
          <c:val>
            <c:numRef>
              <c:f>Sheet1!$B$26</c:f>
              <c:numCache>
                <c:formatCode>0.0</c:formatCode>
                <c:ptCount val="1"/>
                <c:pt idx="0">
                  <c:v>1</c:v>
                </c:pt>
              </c:numCache>
            </c:numRef>
          </c:val>
          <c:extLst>
            <c:ext xmlns:c16="http://schemas.microsoft.com/office/drawing/2014/chart" uri="{C3380CC4-5D6E-409C-BE32-E72D297353CC}">
              <c16:uniqueId val="{00000010-1B1D-474D-8C17-C33A6437AF00}"/>
            </c:ext>
          </c:extLst>
        </c:ser>
        <c:ser>
          <c:idx val="25"/>
          <c:order val="25"/>
          <c:tx>
            <c:strRef>
              <c:f>Sheet1!$A$27</c:f>
              <c:strCache>
                <c:ptCount val="1"/>
                <c:pt idx="0">
                  <c:v>Falcon</c:v>
                </c:pt>
              </c:strCache>
            </c:strRef>
          </c:tx>
          <c:spPr>
            <a:solidFill>
              <a:schemeClr val="accent2">
                <a:lumMod val="60000"/>
                <a:lumOff val="40000"/>
              </a:schemeClr>
            </a:solidFill>
            <a:ln>
              <a:noFill/>
            </a:ln>
            <a:effectLst/>
          </c:spPr>
          <c:invertIfNegative val="0"/>
          <c:cat>
            <c:strRef>
              <c:f>Sheet1!$B$1</c:f>
              <c:strCache>
                <c:ptCount val="1"/>
                <c:pt idx="0">
                  <c:v>Q1 24</c:v>
                </c:pt>
              </c:strCache>
            </c:strRef>
          </c:cat>
          <c:val>
            <c:numRef>
              <c:f>Sheet1!$B$27</c:f>
              <c:numCache>
                <c:formatCode>0.0</c:formatCode>
                <c:ptCount val="1"/>
                <c:pt idx="0">
                  <c:v>1</c:v>
                </c:pt>
              </c:numCache>
            </c:numRef>
          </c:val>
          <c:extLst>
            <c:ext xmlns:c16="http://schemas.microsoft.com/office/drawing/2014/chart" uri="{C3380CC4-5D6E-409C-BE32-E72D297353CC}">
              <c16:uniqueId val="{00000011-1B1D-474D-8C17-C33A6437AF00}"/>
            </c:ext>
          </c:extLst>
        </c:ser>
        <c:ser>
          <c:idx val="26"/>
          <c:order val="26"/>
          <c:tx>
            <c:strRef>
              <c:f>Sheet1!$A$28</c:f>
              <c:strCache>
                <c:ptCount val="1"/>
                <c:pt idx="0">
                  <c:v>Grappler</c:v>
                </c:pt>
              </c:strCache>
            </c:strRef>
          </c:tx>
          <c:spPr>
            <a:solidFill>
              <a:schemeClr val="accent3">
                <a:lumMod val="60000"/>
                <a:lumOff val="40000"/>
              </a:schemeClr>
            </a:solidFill>
            <a:ln>
              <a:noFill/>
            </a:ln>
            <a:effectLst/>
          </c:spPr>
          <c:invertIfNegative val="0"/>
          <c:cat>
            <c:strRef>
              <c:f>Sheet1!$B$1</c:f>
              <c:strCache>
                <c:ptCount val="1"/>
                <c:pt idx="0">
                  <c:v>Q1 24</c:v>
                </c:pt>
              </c:strCache>
            </c:strRef>
          </c:cat>
          <c:val>
            <c:numRef>
              <c:f>Sheet1!$B$28</c:f>
              <c:numCache>
                <c:formatCode>0.0</c:formatCode>
                <c:ptCount val="1"/>
                <c:pt idx="0">
                  <c:v>1</c:v>
                </c:pt>
              </c:numCache>
            </c:numRef>
          </c:val>
          <c:extLst>
            <c:ext xmlns:c16="http://schemas.microsoft.com/office/drawing/2014/chart" uri="{C3380CC4-5D6E-409C-BE32-E72D297353CC}">
              <c16:uniqueId val="{00000012-1B1D-474D-8C17-C33A6437AF00}"/>
            </c:ext>
          </c:extLst>
        </c:ser>
        <c:ser>
          <c:idx val="27"/>
          <c:order val="27"/>
          <c:tx>
            <c:strRef>
              <c:f>Sheet1!$A$29</c:f>
              <c:strCache>
                <c:ptCount val="1"/>
                <c:pt idx="0">
                  <c:v>J4</c:v>
                </c:pt>
              </c:strCache>
            </c:strRef>
          </c:tx>
          <c:spPr>
            <a:solidFill>
              <a:schemeClr val="accent4">
                <a:lumMod val="60000"/>
                <a:lumOff val="40000"/>
              </a:schemeClr>
            </a:solidFill>
            <a:ln>
              <a:noFill/>
            </a:ln>
            <a:effectLst/>
          </c:spPr>
          <c:invertIfNegative val="0"/>
          <c:cat>
            <c:strRef>
              <c:f>Sheet1!$B$1</c:f>
              <c:strCache>
                <c:ptCount val="1"/>
                <c:pt idx="0">
                  <c:v>Q1 24</c:v>
                </c:pt>
              </c:strCache>
            </c:strRef>
          </c:cat>
          <c:val>
            <c:numRef>
              <c:f>Sheet1!$B$29</c:f>
              <c:numCache>
                <c:formatCode>0.0</c:formatCode>
                <c:ptCount val="1"/>
                <c:pt idx="0">
                  <c:v>1</c:v>
                </c:pt>
              </c:numCache>
            </c:numRef>
          </c:val>
          <c:extLst>
            <c:ext xmlns:c16="http://schemas.microsoft.com/office/drawing/2014/chart" uri="{C3380CC4-5D6E-409C-BE32-E72D297353CC}">
              <c16:uniqueId val="{00000013-1B1D-474D-8C17-C33A6437AF00}"/>
            </c:ext>
          </c:extLst>
        </c:ser>
        <c:ser>
          <c:idx val="28"/>
          <c:order val="28"/>
          <c:tx>
            <c:strRef>
              <c:f>Sheet1!$A$30</c:f>
              <c:strCache>
                <c:ptCount val="1"/>
                <c:pt idx="0">
                  <c:v>Pharoah</c:v>
                </c:pt>
              </c:strCache>
            </c:strRef>
          </c:tx>
          <c:spPr>
            <a:solidFill>
              <a:schemeClr val="accent5">
                <a:lumMod val="60000"/>
                <a:lumOff val="40000"/>
              </a:schemeClr>
            </a:solidFill>
            <a:ln>
              <a:noFill/>
            </a:ln>
            <a:effectLst/>
          </c:spPr>
          <c:invertIfNegative val="0"/>
          <c:cat>
            <c:strRef>
              <c:f>Sheet1!$B$1</c:f>
              <c:strCache>
                <c:ptCount val="1"/>
                <c:pt idx="0">
                  <c:v>Q1 24</c:v>
                </c:pt>
              </c:strCache>
            </c:strRef>
          </c:cat>
          <c:val>
            <c:numRef>
              <c:f>Sheet1!$B$30</c:f>
              <c:numCache>
                <c:formatCode>0.0</c:formatCode>
                <c:ptCount val="1"/>
                <c:pt idx="0">
                  <c:v>1</c:v>
                </c:pt>
              </c:numCache>
            </c:numRef>
          </c:val>
          <c:extLst>
            <c:ext xmlns:c16="http://schemas.microsoft.com/office/drawing/2014/chart" uri="{C3380CC4-5D6E-409C-BE32-E72D297353CC}">
              <c16:uniqueId val="{00000014-1B1D-474D-8C17-C33A6437AF00}"/>
            </c:ext>
          </c:extLst>
        </c:ser>
        <c:ser>
          <c:idx val="29"/>
          <c:order val="29"/>
          <c:tx>
            <c:strRef>
              <c:f>Sheet1!$A$31</c:f>
              <c:strCache>
                <c:ptCount val="1"/>
                <c:pt idx="0">
                  <c:v>Quasar</c:v>
                </c:pt>
              </c:strCache>
            </c:strRef>
          </c:tx>
          <c:spPr>
            <a:solidFill>
              <a:schemeClr val="accent6">
                <a:lumMod val="60000"/>
                <a:lumOff val="40000"/>
              </a:schemeClr>
            </a:solidFill>
            <a:ln>
              <a:noFill/>
            </a:ln>
            <a:effectLst/>
          </c:spPr>
          <c:invertIfNegative val="0"/>
          <c:cat>
            <c:strRef>
              <c:f>Sheet1!$B$1</c:f>
              <c:strCache>
                <c:ptCount val="1"/>
                <c:pt idx="0">
                  <c:v>Q1 24</c:v>
                </c:pt>
              </c:strCache>
            </c:strRef>
          </c:cat>
          <c:val>
            <c:numRef>
              <c:f>Sheet1!$B$31</c:f>
              <c:numCache>
                <c:formatCode>0.0</c:formatCode>
                <c:ptCount val="1"/>
                <c:pt idx="0">
                  <c:v>1</c:v>
                </c:pt>
              </c:numCache>
            </c:numRef>
          </c:val>
          <c:extLst>
            <c:ext xmlns:c16="http://schemas.microsoft.com/office/drawing/2014/chart" uri="{C3380CC4-5D6E-409C-BE32-E72D297353CC}">
              <c16:uniqueId val="{00000015-1B1D-474D-8C17-C33A6437AF00}"/>
            </c:ext>
          </c:extLst>
        </c:ser>
        <c:ser>
          <c:idx val="30"/>
          <c:order val="30"/>
          <c:tx>
            <c:strRef>
              <c:f>Sheet1!$A$32</c:f>
              <c:strCache>
                <c:ptCount val="1"/>
                <c:pt idx="0">
                  <c:v>S'Western</c:v>
                </c:pt>
              </c:strCache>
            </c:strRef>
          </c:tx>
          <c:spPr>
            <a:solidFill>
              <a:schemeClr val="accent1">
                <a:lumMod val="50000"/>
              </a:schemeClr>
            </a:solidFill>
            <a:ln>
              <a:noFill/>
            </a:ln>
            <a:effectLst/>
          </c:spPr>
          <c:invertIfNegative val="0"/>
          <c:cat>
            <c:strRef>
              <c:f>Sheet1!$B$1</c:f>
              <c:strCache>
                <c:ptCount val="1"/>
                <c:pt idx="0">
                  <c:v>Q1 24</c:v>
                </c:pt>
              </c:strCache>
            </c:strRef>
          </c:cat>
          <c:val>
            <c:numRef>
              <c:f>Sheet1!$B$32</c:f>
              <c:numCache>
                <c:formatCode>0.0</c:formatCode>
                <c:ptCount val="1"/>
                <c:pt idx="0">
                  <c:v>1</c:v>
                </c:pt>
              </c:numCache>
            </c:numRef>
          </c:val>
          <c:extLst>
            <c:ext xmlns:c16="http://schemas.microsoft.com/office/drawing/2014/chart" uri="{C3380CC4-5D6E-409C-BE32-E72D297353CC}">
              <c16:uniqueId val="{00000016-1B1D-474D-8C17-C33A6437AF00}"/>
            </c:ext>
          </c:extLst>
        </c:ser>
        <c:ser>
          <c:idx val="31"/>
          <c:order val="31"/>
          <c:tx>
            <c:strRef>
              <c:f>Sheet1!$A$33</c:f>
              <c:strCache>
                <c:ptCount val="1"/>
                <c:pt idx="0">
                  <c:v>StimPump</c:v>
                </c:pt>
              </c:strCache>
            </c:strRef>
          </c:tx>
          <c:spPr>
            <a:solidFill>
              <a:schemeClr val="accent2">
                <a:lumMod val="50000"/>
              </a:schemeClr>
            </a:solidFill>
            <a:ln>
              <a:noFill/>
            </a:ln>
            <a:effectLst/>
          </c:spPr>
          <c:invertIfNegative val="0"/>
          <c:cat>
            <c:strRef>
              <c:f>Sheet1!$B$1</c:f>
              <c:strCache>
                <c:ptCount val="1"/>
                <c:pt idx="0">
                  <c:v>Q1 24</c:v>
                </c:pt>
              </c:strCache>
            </c:strRef>
          </c:cat>
          <c:val>
            <c:numRef>
              <c:f>Sheet1!$B$33</c:f>
              <c:numCache>
                <c:formatCode>0.0</c:formatCode>
                <c:ptCount val="1"/>
                <c:pt idx="0">
                  <c:v>1</c:v>
                </c:pt>
              </c:numCache>
            </c:numRef>
          </c:val>
          <c:extLst>
            <c:ext xmlns:c16="http://schemas.microsoft.com/office/drawing/2014/chart" uri="{C3380CC4-5D6E-409C-BE32-E72D297353CC}">
              <c16:uniqueId val="{00000017-1B1D-474D-8C17-C33A6437AF00}"/>
            </c:ext>
          </c:extLst>
        </c:ser>
        <c:ser>
          <c:idx val="32"/>
          <c:order val="32"/>
          <c:tx>
            <c:strRef>
              <c:f>Sheet1!$A$34</c:f>
              <c:strCache>
                <c:ptCount val="1"/>
                <c:pt idx="0">
                  <c:v>Straitline</c:v>
                </c:pt>
              </c:strCache>
            </c:strRef>
          </c:tx>
          <c:spPr>
            <a:solidFill>
              <a:schemeClr val="accent3">
                <a:lumMod val="50000"/>
              </a:schemeClr>
            </a:solidFill>
            <a:ln>
              <a:noFill/>
            </a:ln>
            <a:effectLst/>
          </c:spPr>
          <c:invertIfNegative val="0"/>
          <c:cat>
            <c:strRef>
              <c:f>Sheet1!$B$1</c:f>
              <c:strCache>
                <c:ptCount val="1"/>
                <c:pt idx="0">
                  <c:v>Q1 24</c:v>
                </c:pt>
              </c:strCache>
            </c:strRef>
          </c:cat>
          <c:val>
            <c:numRef>
              <c:f>Sheet1!$B$34</c:f>
              <c:numCache>
                <c:formatCode>0.0</c:formatCode>
                <c:ptCount val="1"/>
                <c:pt idx="0">
                  <c:v>1</c:v>
                </c:pt>
              </c:numCache>
            </c:numRef>
          </c:val>
          <c:extLst>
            <c:ext xmlns:c16="http://schemas.microsoft.com/office/drawing/2014/chart" uri="{C3380CC4-5D6E-409C-BE32-E72D297353CC}">
              <c16:uniqueId val="{00000018-1B1D-474D-8C17-C33A6437AF00}"/>
            </c:ext>
          </c:extLst>
        </c:ser>
        <c:ser>
          <c:idx val="33"/>
          <c:order val="33"/>
          <c:tx>
            <c:strRef>
              <c:f>Sheet1!$A$35</c:f>
              <c:strCache>
                <c:ptCount val="1"/>
                <c:pt idx="0">
                  <c:v>Thor</c:v>
                </c:pt>
              </c:strCache>
            </c:strRef>
          </c:tx>
          <c:spPr>
            <a:solidFill>
              <a:schemeClr val="accent4">
                <a:lumMod val="50000"/>
              </a:schemeClr>
            </a:solidFill>
            <a:ln>
              <a:noFill/>
            </a:ln>
            <a:effectLst/>
          </c:spPr>
          <c:invertIfNegative val="0"/>
          <c:cat>
            <c:strRef>
              <c:f>Sheet1!$B$1</c:f>
              <c:strCache>
                <c:ptCount val="1"/>
                <c:pt idx="0">
                  <c:v>Q1 24</c:v>
                </c:pt>
              </c:strCache>
            </c:strRef>
          </c:cat>
          <c:val>
            <c:numRef>
              <c:f>Sheet1!$B$35</c:f>
              <c:numCache>
                <c:formatCode>0.0</c:formatCode>
                <c:ptCount val="1"/>
                <c:pt idx="0">
                  <c:v>1</c:v>
                </c:pt>
              </c:numCache>
            </c:numRef>
          </c:val>
          <c:extLst>
            <c:ext xmlns:c16="http://schemas.microsoft.com/office/drawing/2014/chart" uri="{C3380CC4-5D6E-409C-BE32-E72D297353CC}">
              <c16:uniqueId val="{00000019-1B1D-474D-8C17-C33A6437AF00}"/>
            </c:ext>
          </c:extLst>
        </c:ser>
        <c:ser>
          <c:idx val="34"/>
          <c:order val="34"/>
          <c:tx>
            <c:strRef>
              <c:f>Sheet1!$A$36</c:f>
              <c:strCache>
                <c:ptCount val="1"/>
                <c:pt idx="0">
                  <c:v>TOPS</c:v>
                </c:pt>
              </c:strCache>
            </c:strRef>
          </c:tx>
          <c:spPr>
            <a:solidFill>
              <a:schemeClr val="accent5">
                <a:lumMod val="50000"/>
              </a:schemeClr>
            </a:solidFill>
            <a:ln>
              <a:noFill/>
            </a:ln>
            <a:effectLst/>
          </c:spPr>
          <c:invertIfNegative val="0"/>
          <c:cat>
            <c:strRef>
              <c:f>Sheet1!$B$1</c:f>
              <c:strCache>
                <c:ptCount val="1"/>
                <c:pt idx="0">
                  <c:v>Q1 24</c:v>
                </c:pt>
              </c:strCache>
            </c:strRef>
          </c:cat>
          <c:val>
            <c:numRef>
              <c:f>Sheet1!$B$36</c:f>
              <c:numCache>
                <c:formatCode>0.0</c:formatCode>
                <c:ptCount val="1"/>
                <c:pt idx="0">
                  <c:v>1</c:v>
                </c:pt>
              </c:numCache>
            </c:numRef>
          </c:val>
          <c:extLst>
            <c:ext xmlns:c16="http://schemas.microsoft.com/office/drawing/2014/chart" uri="{C3380CC4-5D6E-409C-BE32-E72D297353CC}">
              <c16:uniqueId val="{0000001A-1B1D-474D-8C17-C33A6437AF00}"/>
            </c:ext>
          </c:extLst>
        </c:ser>
        <c:dLbls>
          <c:showLegendKey val="0"/>
          <c:showVal val="0"/>
          <c:showCatName val="0"/>
          <c:showSerName val="0"/>
          <c:showPercent val="0"/>
          <c:showBubbleSize val="0"/>
        </c:dLbls>
        <c:gapWidth val="50"/>
        <c:axId val="210761984"/>
        <c:axId val="208863232"/>
      </c:barChart>
      <c:catAx>
        <c:axId val="210761984"/>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cap="none" spc="0" normalizeH="0" baseline="0">
                <a:solidFill>
                  <a:schemeClr val="tx1">
                    <a:lumMod val="65000"/>
                    <a:lumOff val="35000"/>
                  </a:schemeClr>
                </a:solidFill>
                <a:latin typeface="Helvetica Neue" panose="02000503000000020004"/>
                <a:ea typeface="+mn-ea"/>
                <a:cs typeface="+mn-cs"/>
              </a:defRPr>
            </a:pPr>
            <a:endParaRPr lang="en-US"/>
          </a:p>
        </c:txPr>
        <c:crossAx val="208863232"/>
        <c:crosses val="autoZero"/>
        <c:auto val="1"/>
        <c:lblAlgn val="ctr"/>
        <c:lblOffset val="100"/>
        <c:noMultiLvlLbl val="0"/>
      </c:catAx>
      <c:valAx>
        <c:axId val="20886323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Helvetica Neue" panose="02000503000000020004"/>
                    <a:ea typeface="+mn-ea"/>
                    <a:cs typeface="+mn-cs"/>
                  </a:defRPr>
                </a:pPr>
                <a:r>
                  <a:rPr lang="en-US" dirty="0"/>
                  <a:t>Active frac crews</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Helvetica Neue" panose="02000503000000020004"/>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a:ea typeface="+mn-ea"/>
                <a:cs typeface="+mn-cs"/>
              </a:defRPr>
            </a:pPr>
            <a:endParaRPr lang="en-US"/>
          </a:p>
        </c:txPr>
        <c:crossAx val="210761984"/>
        <c:crosses val="autoZero"/>
        <c:crossBetween val="between"/>
      </c:valAx>
      <c:spPr>
        <a:noFill/>
        <a:ln>
          <a:noFill/>
        </a:ln>
        <a:effectLst/>
      </c:spPr>
    </c:plotArea>
    <c:legend>
      <c:legendPos val="r"/>
      <c:layout>
        <c:manualLayout>
          <c:xMode val="edge"/>
          <c:yMode val="edge"/>
          <c:x val="0.79083203260980939"/>
          <c:y val="0"/>
          <c:w val="0.20916796739019064"/>
          <c:h val="0.895536941290295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Helvetica Neue" panose="02000503000000020004"/>
              <a:ea typeface="+mn-ea"/>
              <a:cs typeface="+mn-cs"/>
            </a:defRPr>
          </a:pPr>
          <a:endParaRPr lang="en-US"/>
        </a:p>
      </c:txPr>
    </c:legend>
    <c:plotVisOnly val="1"/>
    <c:dispBlanksAs val="gap"/>
    <c:showDLblsOverMax val="0"/>
  </c:chart>
  <c:spPr>
    <a:noFill/>
    <a:ln>
      <a:noFill/>
    </a:ln>
    <a:effectLst/>
  </c:spPr>
  <c:txPr>
    <a:bodyPr/>
    <a:lstStyle/>
    <a:p>
      <a:pPr>
        <a:defRPr>
          <a:latin typeface="Helvetica Neue" panose="02000503000000020004"/>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US Drilling Rigs to Frac Spreads Ratio</c:v>
                </c:pt>
              </c:strCache>
            </c:strRef>
          </c:tx>
          <c:spPr>
            <a:ln w="76200" cap="rnd">
              <a:solidFill>
                <a:schemeClr val="accent1"/>
              </a:solidFill>
              <a:round/>
            </a:ln>
            <a:effectLst/>
          </c:spPr>
          <c:marker>
            <c:symbol val="none"/>
          </c:marker>
          <c:dPt>
            <c:idx val="0"/>
            <c:marker>
              <c:symbol val="none"/>
            </c:marker>
            <c:bubble3D val="0"/>
            <c:extLst>
              <c:ext xmlns:c16="http://schemas.microsoft.com/office/drawing/2014/chart" uri="{C3380CC4-5D6E-409C-BE32-E72D297353CC}">
                <c16:uniqueId val="{00000000-EF25-466C-BF11-03883CD22790}"/>
              </c:ext>
            </c:extLst>
          </c:dPt>
          <c:dPt>
            <c:idx val="1"/>
            <c:marker>
              <c:symbol val="none"/>
            </c:marker>
            <c:bubble3D val="0"/>
            <c:extLst>
              <c:ext xmlns:c16="http://schemas.microsoft.com/office/drawing/2014/chart" uri="{C3380CC4-5D6E-409C-BE32-E72D297353CC}">
                <c16:uniqueId val="{00000001-EF25-466C-BF11-03883CD22790}"/>
              </c:ext>
            </c:extLst>
          </c:dPt>
          <c:dPt>
            <c:idx val="2"/>
            <c:marker>
              <c:symbol val="none"/>
            </c:marker>
            <c:bubble3D val="0"/>
            <c:extLst>
              <c:ext xmlns:c16="http://schemas.microsoft.com/office/drawing/2014/chart" uri="{C3380CC4-5D6E-409C-BE32-E72D297353CC}">
                <c16:uniqueId val="{00000002-EF25-466C-BF11-03883CD22790}"/>
              </c:ext>
            </c:extLst>
          </c:dPt>
          <c:dPt>
            <c:idx val="3"/>
            <c:marker>
              <c:symbol val="none"/>
            </c:marker>
            <c:bubble3D val="0"/>
            <c:extLst>
              <c:ext xmlns:c16="http://schemas.microsoft.com/office/drawing/2014/chart" uri="{C3380CC4-5D6E-409C-BE32-E72D297353CC}">
                <c16:uniqueId val="{00000003-EF25-466C-BF11-03883CD22790}"/>
              </c:ext>
            </c:extLst>
          </c:dPt>
          <c:cat>
            <c:strRef>
              <c:f>Sheet1!$B$1:$AK$1</c:f>
              <c:strCache>
                <c:ptCount val="36"/>
                <c:pt idx="0">
                  <c:v>Q1 16</c:v>
                </c:pt>
                <c:pt idx="1">
                  <c:v>Q2 16</c:v>
                </c:pt>
                <c:pt idx="2">
                  <c:v>Q3 16</c:v>
                </c:pt>
                <c:pt idx="3">
                  <c:v>Q4 16</c:v>
                </c:pt>
                <c:pt idx="4">
                  <c:v>Q1 17</c:v>
                </c:pt>
                <c:pt idx="5">
                  <c:v>Q2 17</c:v>
                </c:pt>
                <c:pt idx="6">
                  <c:v>Q3 17</c:v>
                </c:pt>
                <c:pt idx="7">
                  <c:v>Q4 17</c:v>
                </c:pt>
                <c:pt idx="8">
                  <c:v>Q1 18</c:v>
                </c:pt>
                <c:pt idx="9">
                  <c:v>Q2 18</c:v>
                </c:pt>
                <c:pt idx="10">
                  <c:v>Q3 18</c:v>
                </c:pt>
                <c:pt idx="11">
                  <c:v>Q4 18</c:v>
                </c:pt>
                <c:pt idx="12">
                  <c:v>Q1 19</c:v>
                </c:pt>
                <c:pt idx="13">
                  <c:v>Q2 19</c:v>
                </c:pt>
                <c:pt idx="14">
                  <c:v>Q3 19</c:v>
                </c:pt>
                <c:pt idx="15">
                  <c:v>Q4 19</c:v>
                </c:pt>
                <c:pt idx="16">
                  <c:v>Q1 20</c:v>
                </c:pt>
                <c:pt idx="17">
                  <c:v>Q2 20</c:v>
                </c:pt>
                <c:pt idx="18">
                  <c:v>Q3 20</c:v>
                </c:pt>
                <c:pt idx="19">
                  <c:v>Q4 20</c:v>
                </c:pt>
                <c:pt idx="20">
                  <c:v>Q1 21</c:v>
                </c:pt>
                <c:pt idx="21">
                  <c:v>Q2 21</c:v>
                </c:pt>
                <c:pt idx="22">
                  <c:v>Q3 21</c:v>
                </c:pt>
                <c:pt idx="23">
                  <c:v>Q4 21</c:v>
                </c:pt>
                <c:pt idx="24">
                  <c:v>Q1 22</c:v>
                </c:pt>
                <c:pt idx="25">
                  <c:v>Q2 22</c:v>
                </c:pt>
                <c:pt idx="26">
                  <c:v>Q3 22</c:v>
                </c:pt>
                <c:pt idx="27">
                  <c:v>Q4 22</c:v>
                </c:pt>
                <c:pt idx="28">
                  <c:v>Q1 23</c:v>
                </c:pt>
                <c:pt idx="29">
                  <c:v>Q2 23</c:v>
                </c:pt>
                <c:pt idx="30">
                  <c:v>Q3 23</c:v>
                </c:pt>
                <c:pt idx="31">
                  <c:v>Q4 23</c:v>
                </c:pt>
                <c:pt idx="32">
                  <c:v>Q1 24</c:v>
                </c:pt>
                <c:pt idx="33">
                  <c:v>Q2 24</c:v>
                </c:pt>
                <c:pt idx="34">
                  <c:v>Q3 24</c:v>
                </c:pt>
                <c:pt idx="35">
                  <c:v>Q4 24</c:v>
                </c:pt>
              </c:strCache>
            </c:strRef>
          </c:cat>
          <c:val>
            <c:numRef>
              <c:f>Sheet1!$B$2:$AK$2</c:f>
              <c:numCache>
                <c:formatCode>_(* #,##0.0_);_(* \(#,##0.0\);_(* "-"??_);_(@_)</c:formatCode>
                <c:ptCount val="36"/>
                <c:pt idx="0">
                  <c:v>4.1573626373626373</c:v>
                </c:pt>
                <c:pt idx="1">
                  <c:v>2.9346153846153848</c:v>
                </c:pt>
                <c:pt idx="2">
                  <c:v>3.0010714285714291</c:v>
                </c:pt>
                <c:pt idx="3">
                  <c:v>3.584472271914132</c:v>
                </c:pt>
                <c:pt idx="4">
                  <c:v>3.9132075471698111</c:v>
                </c:pt>
                <c:pt idx="5">
                  <c:v>3.2126984126984128</c:v>
                </c:pt>
                <c:pt idx="6">
                  <c:v>2.8849999999999998</c:v>
                </c:pt>
                <c:pt idx="7">
                  <c:v>2.875</c:v>
                </c:pt>
                <c:pt idx="8">
                  <c:v>2.9759036144578315</c:v>
                </c:pt>
                <c:pt idx="9">
                  <c:v>2.294</c:v>
                </c:pt>
                <c:pt idx="10">
                  <c:v>2.8</c:v>
                </c:pt>
                <c:pt idx="11">
                  <c:v>3.1524999999999999</c:v>
                </c:pt>
                <c:pt idx="12">
                  <c:v>2.976969696969697</c:v>
                </c:pt>
                <c:pt idx="13">
                  <c:v>2.7461538461538462</c:v>
                </c:pt>
                <c:pt idx="14">
                  <c:v>3.0117377612367591</c:v>
                </c:pt>
                <c:pt idx="15">
                  <c:v>3.0754098360655737</c:v>
                </c:pt>
                <c:pt idx="16">
                  <c:v>3.3153092260898953</c:v>
                </c:pt>
                <c:pt idx="17">
                  <c:v>4.3966421825813216</c:v>
                </c:pt>
                <c:pt idx="18">
                  <c:v>2.3589341692789967</c:v>
                </c:pt>
                <c:pt idx="19">
                  <c:v>2.2309417040358746</c:v>
                </c:pt>
                <c:pt idx="20">
                  <c:v>2.5907752698724233</c:v>
                </c:pt>
                <c:pt idx="21">
                  <c:v>2.3450134770889486</c:v>
                </c:pt>
                <c:pt idx="22">
                  <c:v>2.7348042945303916</c:v>
                </c:pt>
                <c:pt idx="23">
                  <c:v>2.9995828118481436</c:v>
                </c:pt>
                <c:pt idx="24">
                  <c:v>3.1781542805801561</c:v>
                </c:pt>
                <c:pt idx="25">
                  <c:v>2.9634320371031038</c:v>
                </c:pt>
                <c:pt idx="26">
                  <c:v>3.2339668124229175</c:v>
                </c:pt>
                <c:pt idx="27">
                  <c:v>3.1875345036987972</c:v>
                </c:pt>
                <c:pt idx="28">
                  <c:v>3.2330471158080138</c:v>
                </c:pt>
                <c:pt idx="29">
                  <c:v>2.9439015817223195</c:v>
                </c:pt>
                <c:pt idx="30">
                  <c:v>3.1233707865168543</c:v>
                </c:pt>
                <c:pt idx="31">
                  <c:v>3.130741714787078</c:v>
                </c:pt>
                <c:pt idx="32">
                  <c:v>3.2585551330798479</c:v>
                </c:pt>
                <c:pt idx="33">
                  <c:v>2.9547169811320755</c:v>
                </c:pt>
                <c:pt idx="34">
                  <c:v>3.0676416819012795</c:v>
                </c:pt>
                <c:pt idx="35">
                  <c:v>3.1195652173913042</c:v>
                </c:pt>
              </c:numCache>
            </c:numRef>
          </c:val>
          <c:smooth val="1"/>
          <c:extLst>
            <c:ext xmlns:c16="http://schemas.microsoft.com/office/drawing/2014/chart" uri="{C3380CC4-5D6E-409C-BE32-E72D297353CC}">
              <c16:uniqueId val="{00000004-1FC4-4EEF-AFF1-04EBF951D249}"/>
            </c:ext>
          </c:extLst>
        </c:ser>
        <c:dLbls>
          <c:showLegendKey val="0"/>
          <c:showVal val="0"/>
          <c:showCatName val="0"/>
          <c:showSerName val="0"/>
          <c:showPercent val="0"/>
          <c:showBubbleSize val="0"/>
        </c:dLbls>
        <c:smooth val="0"/>
        <c:axId val="210761984"/>
        <c:axId val="208863232"/>
      </c:lineChart>
      <c:catAx>
        <c:axId val="2107619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cap="none" spc="0" normalizeH="0" baseline="0">
                <a:solidFill>
                  <a:schemeClr val="tx1">
                    <a:lumMod val="65000"/>
                    <a:lumOff val="35000"/>
                  </a:schemeClr>
                </a:solidFill>
                <a:latin typeface="Helvetica Neue" panose="02000503000000020004"/>
                <a:ea typeface="+mn-ea"/>
                <a:cs typeface="+mn-cs"/>
              </a:defRPr>
            </a:pPr>
            <a:endParaRPr lang="en-US"/>
          </a:p>
        </c:txPr>
        <c:crossAx val="208863232"/>
        <c:crosses val="autoZero"/>
        <c:auto val="1"/>
        <c:lblAlgn val="ctr"/>
        <c:lblOffset val="100"/>
        <c:noMultiLvlLbl val="0"/>
      </c:catAx>
      <c:valAx>
        <c:axId val="2088632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Helvetica Neue" panose="02000503000000020004"/>
                    <a:ea typeface="+mn-ea"/>
                    <a:cs typeface="+mn-cs"/>
                  </a:defRPr>
                </a:pPr>
                <a:r>
                  <a:rPr lang="en-US" dirty="0" err="1"/>
                  <a:t>NoAm</a:t>
                </a:r>
                <a:r>
                  <a:rPr lang="en-US" baseline="0" dirty="0"/>
                  <a:t> drilling </a:t>
                </a:r>
                <a:r>
                  <a:rPr lang="en-US" baseline="0" dirty="0" err="1"/>
                  <a:t>rigs:frac</a:t>
                </a:r>
                <a:r>
                  <a:rPr lang="en-US" baseline="0" dirty="0"/>
                  <a:t> crews ratio</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Helvetica Neue" panose="02000503000000020004"/>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a:ea typeface="+mn-ea"/>
                <a:cs typeface="+mn-cs"/>
              </a:defRPr>
            </a:pPr>
            <a:endParaRPr lang="en-US"/>
          </a:p>
        </c:txPr>
        <c:crossAx val="2107619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Helvetica Neue" panose="02000503000000020004"/>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163" cy="469900"/>
          </a:xfrm>
          <a:prstGeom prst="rect">
            <a:avLst/>
          </a:prstGeom>
        </p:spPr>
        <p:txBody>
          <a:bodyPr vert="horz" lIns="91426" tIns="45713" rIns="91426" bIns="45713" rtlCol="0"/>
          <a:lstStyle>
            <a:lvl1pPr algn="l">
              <a:defRPr sz="1200"/>
            </a:lvl1pPr>
          </a:lstStyle>
          <a:p>
            <a:endParaRPr lang="en-US"/>
          </a:p>
        </p:txBody>
      </p:sp>
      <p:sp>
        <p:nvSpPr>
          <p:cNvPr id="3" name="Date Placeholder 2"/>
          <p:cNvSpPr>
            <a:spLocks noGrp="1"/>
          </p:cNvSpPr>
          <p:nvPr>
            <p:ph type="dt" idx="1"/>
          </p:nvPr>
        </p:nvSpPr>
        <p:spPr>
          <a:xfrm>
            <a:off x="4022727" y="0"/>
            <a:ext cx="3078163" cy="469900"/>
          </a:xfrm>
          <a:prstGeom prst="rect">
            <a:avLst/>
          </a:prstGeom>
        </p:spPr>
        <p:txBody>
          <a:bodyPr vert="horz" lIns="91426" tIns="45713" rIns="91426" bIns="45713" rtlCol="0"/>
          <a:lstStyle>
            <a:lvl1pPr algn="r">
              <a:defRPr sz="1200"/>
            </a:lvl1pPr>
          </a:lstStyle>
          <a:p>
            <a:fld id="{886D3A40-B1F0-4DA0-B6B9-249B2F95762B}" type="datetimeFigureOut">
              <a:rPr lang="en-US" smtClean="0"/>
              <a:t>1/11/2024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26" tIns="45713" rIns="91426" bIns="45713"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26" tIns="45713" rIns="91426"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8575"/>
            <a:ext cx="3078163" cy="469900"/>
          </a:xfrm>
          <a:prstGeom prst="rect">
            <a:avLst/>
          </a:prstGeom>
        </p:spPr>
        <p:txBody>
          <a:bodyPr vert="horz" lIns="91426" tIns="45713" rIns="91426"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4022727" y="8918575"/>
            <a:ext cx="3078163" cy="469900"/>
          </a:xfrm>
          <a:prstGeom prst="rect">
            <a:avLst/>
          </a:prstGeom>
        </p:spPr>
        <p:txBody>
          <a:bodyPr vert="horz" lIns="91426" tIns="45713" rIns="91426" bIns="45713" rtlCol="0" anchor="b"/>
          <a:lstStyle>
            <a:lvl1pPr algn="r">
              <a:defRPr sz="1200"/>
            </a:lvl1pPr>
          </a:lstStyle>
          <a:p>
            <a:fld id="{C41D7190-3677-4F71-9EA8-9E64F4412036}" type="slidenum">
              <a:rPr lang="en-US" smtClean="0"/>
              <a:t>‹#›</a:t>
            </a:fld>
            <a:endParaRPr lang="en-US"/>
          </a:p>
        </p:txBody>
      </p:sp>
    </p:spTree>
    <p:extLst>
      <p:ext uri="{BB962C8B-B14F-4D97-AF65-F5344CB8AC3E}">
        <p14:creationId xmlns:p14="http://schemas.microsoft.com/office/powerpoint/2010/main" val="351415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D7190-3677-4F71-9EA8-9E64F4412036}" type="slidenum">
              <a:rPr lang="en-US" smtClean="0"/>
              <a:t>13</a:t>
            </a:fld>
            <a:endParaRPr lang="en-US"/>
          </a:p>
        </p:txBody>
      </p:sp>
    </p:spTree>
    <p:extLst>
      <p:ext uri="{BB962C8B-B14F-4D97-AF65-F5344CB8AC3E}">
        <p14:creationId xmlns:p14="http://schemas.microsoft.com/office/powerpoint/2010/main" val="1410730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C2CB3-114D-BD43-BB67-48B7E0E19D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397144-B8B0-7147-AF7D-1F1045A167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7E905C-1453-EA40-B17C-DCE4BBC9BF5D}"/>
              </a:ext>
            </a:extLst>
          </p:cNvPr>
          <p:cNvSpPr>
            <a:spLocks noGrp="1"/>
          </p:cNvSpPr>
          <p:nvPr>
            <p:ph type="dt" sz="half" idx="10"/>
          </p:nvPr>
        </p:nvSpPr>
        <p:spPr/>
        <p:txBody>
          <a:bodyPr/>
          <a:lstStyle/>
          <a:p>
            <a:fld id="{F7C03EB8-A21B-44AF-82D2-B79AC5C12BA7}" type="datetime1">
              <a:rPr lang="en-US" smtClean="0"/>
              <a:t>1/11/2024</a:t>
            </a:fld>
            <a:endParaRPr lang="en-US"/>
          </a:p>
        </p:txBody>
      </p:sp>
      <p:sp>
        <p:nvSpPr>
          <p:cNvPr id="5" name="Footer Placeholder 4">
            <a:extLst>
              <a:ext uri="{FF2B5EF4-FFF2-40B4-BE49-F238E27FC236}">
                <a16:creationId xmlns:a16="http://schemas.microsoft.com/office/drawing/2014/main" id="{DD807F7B-2270-1B4D-A8C3-EC5CB9837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871A7-2652-A240-AF40-FB04F30C9021}"/>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328461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EFA7A-34D3-C740-BE66-2B4C998ABB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874081-C437-0341-B194-A072022A6F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B7FB0-6547-2441-9073-9B7ED62EF7CC}"/>
              </a:ext>
            </a:extLst>
          </p:cNvPr>
          <p:cNvSpPr>
            <a:spLocks noGrp="1"/>
          </p:cNvSpPr>
          <p:nvPr>
            <p:ph type="dt" sz="half" idx="10"/>
          </p:nvPr>
        </p:nvSpPr>
        <p:spPr/>
        <p:txBody>
          <a:bodyPr/>
          <a:lstStyle/>
          <a:p>
            <a:fld id="{79988554-5D2E-4442-A89E-14CE0936D9B2}" type="datetime1">
              <a:rPr lang="en-US" smtClean="0"/>
              <a:t>1/11/2024</a:t>
            </a:fld>
            <a:endParaRPr lang="en-US"/>
          </a:p>
        </p:txBody>
      </p:sp>
      <p:sp>
        <p:nvSpPr>
          <p:cNvPr id="5" name="Footer Placeholder 4">
            <a:extLst>
              <a:ext uri="{FF2B5EF4-FFF2-40B4-BE49-F238E27FC236}">
                <a16:creationId xmlns:a16="http://schemas.microsoft.com/office/drawing/2014/main" id="{91B59CD8-64A1-164C-8CA8-625241A0F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AE051-65D4-3046-96CE-4C87EDC24081}"/>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357137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9C6FF8-A4DA-7744-A33D-48DF53651E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E427CE-499D-7B47-87BB-BC0FDF9B28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98E0A-7075-0F4C-B9B7-B2BA53687837}"/>
              </a:ext>
            </a:extLst>
          </p:cNvPr>
          <p:cNvSpPr>
            <a:spLocks noGrp="1"/>
          </p:cNvSpPr>
          <p:nvPr>
            <p:ph type="dt" sz="half" idx="10"/>
          </p:nvPr>
        </p:nvSpPr>
        <p:spPr/>
        <p:txBody>
          <a:bodyPr/>
          <a:lstStyle/>
          <a:p>
            <a:fld id="{9DA9B735-1269-4F34-9CFC-E4888AFD829F}" type="datetime1">
              <a:rPr lang="en-US" smtClean="0"/>
              <a:t>1/11/2024</a:t>
            </a:fld>
            <a:endParaRPr lang="en-US"/>
          </a:p>
        </p:txBody>
      </p:sp>
      <p:sp>
        <p:nvSpPr>
          <p:cNvPr id="5" name="Footer Placeholder 4">
            <a:extLst>
              <a:ext uri="{FF2B5EF4-FFF2-40B4-BE49-F238E27FC236}">
                <a16:creationId xmlns:a16="http://schemas.microsoft.com/office/drawing/2014/main" id="{886BDCC5-FDAE-A445-BFFE-A6CE370F9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F8051-2617-7749-BA0C-700D34279E14}"/>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825039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C2CB3-114D-BD43-BB67-48B7E0E19D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397144-B8B0-7147-AF7D-1F1045A167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7E905C-1453-EA40-B17C-DCE4BBC9BF5D}"/>
              </a:ext>
            </a:extLst>
          </p:cNvPr>
          <p:cNvSpPr>
            <a:spLocks noGrp="1"/>
          </p:cNvSpPr>
          <p:nvPr>
            <p:ph type="dt" sz="half" idx="10"/>
          </p:nvPr>
        </p:nvSpPr>
        <p:spPr/>
        <p:txBody>
          <a:bodyPr/>
          <a:lstStyle/>
          <a:p>
            <a:fld id="{D2B4B609-AFC6-480B-891A-3E6C2409E16B}" type="datetime1">
              <a:rPr lang="en-US" smtClean="0"/>
              <a:t>1/11/2024</a:t>
            </a:fld>
            <a:endParaRPr lang="en-US"/>
          </a:p>
        </p:txBody>
      </p:sp>
      <p:sp>
        <p:nvSpPr>
          <p:cNvPr id="5" name="Footer Placeholder 4">
            <a:extLst>
              <a:ext uri="{FF2B5EF4-FFF2-40B4-BE49-F238E27FC236}">
                <a16:creationId xmlns:a16="http://schemas.microsoft.com/office/drawing/2014/main" id="{DD807F7B-2270-1B4D-A8C3-EC5CB9837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871A7-2652-A240-AF40-FB04F30C9021}"/>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344652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EBFC-4354-AF43-A6BB-29CE2467D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73193B-4AAE-544F-8D3E-20C88C240C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D7082-6844-914F-A99D-87CCCC9081DC}"/>
              </a:ext>
            </a:extLst>
          </p:cNvPr>
          <p:cNvSpPr>
            <a:spLocks noGrp="1"/>
          </p:cNvSpPr>
          <p:nvPr>
            <p:ph type="dt" sz="half" idx="10"/>
          </p:nvPr>
        </p:nvSpPr>
        <p:spPr/>
        <p:txBody>
          <a:bodyPr/>
          <a:lstStyle/>
          <a:p>
            <a:fld id="{E21DFA21-47B7-4515-90DB-0B6BF2B7D522}" type="datetime1">
              <a:rPr lang="en-US" smtClean="0"/>
              <a:t>1/11/2024</a:t>
            </a:fld>
            <a:endParaRPr lang="en-US"/>
          </a:p>
        </p:txBody>
      </p:sp>
      <p:sp>
        <p:nvSpPr>
          <p:cNvPr id="5" name="Footer Placeholder 4">
            <a:extLst>
              <a:ext uri="{FF2B5EF4-FFF2-40B4-BE49-F238E27FC236}">
                <a16:creationId xmlns:a16="http://schemas.microsoft.com/office/drawing/2014/main" id="{D3B7EA7D-4C81-0D45-9C3A-CF641E5AA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4F11D-29A1-314E-B509-9AC4ED3693AF}"/>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1922172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C0369-EB25-E84E-8303-ED8832E15E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2B0610-6B54-574A-AFF2-E0AB6EC48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4D4BA3-FD72-294E-83C2-C9DEEAF67B65}"/>
              </a:ext>
            </a:extLst>
          </p:cNvPr>
          <p:cNvSpPr>
            <a:spLocks noGrp="1"/>
          </p:cNvSpPr>
          <p:nvPr>
            <p:ph type="dt" sz="half" idx="10"/>
          </p:nvPr>
        </p:nvSpPr>
        <p:spPr/>
        <p:txBody>
          <a:bodyPr/>
          <a:lstStyle/>
          <a:p>
            <a:fld id="{6F135065-783D-4406-8AA7-55BEC6C35DD8}" type="datetime1">
              <a:rPr lang="en-US" smtClean="0"/>
              <a:t>1/11/2024</a:t>
            </a:fld>
            <a:endParaRPr lang="en-US"/>
          </a:p>
        </p:txBody>
      </p:sp>
      <p:sp>
        <p:nvSpPr>
          <p:cNvPr id="5" name="Footer Placeholder 4">
            <a:extLst>
              <a:ext uri="{FF2B5EF4-FFF2-40B4-BE49-F238E27FC236}">
                <a16:creationId xmlns:a16="http://schemas.microsoft.com/office/drawing/2014/main" id="{DF5EB4FE-83EC-0E42-81C9-01005686C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519F0-449C-C84A-A9BC-EF7398B94591}"/>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1352468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D30F5-A9D8-7B40-A6AB-9FDD48552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308644-F2F1-5041-B592-0881D8B2CD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804B8-70A7-5F42-A5E3-FBB6D1E487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8A698-5A2A-3743-8530-F3F590F8F12D}"/>
              </a:ext>
            </a:extLst>
          </p:cNvPr>
          <p:cNvSpPr>
            <a:spLocks noGrp="1"/>
          </p:cNvSpPr>
          <p:nvPr>
            <p:ph type="dt" sz="half" idx="10"/>
          </p:nvPr>
        </p:nvSpPr>
        <p:spPr/>
        <p:txBody>
          <a:bodyPr/>
          <a:lstStyle/>
          <a:p>
            <a:fld id="{6ACE4306-B00B-4AE4-A93A-5E2C5E95E56B}" type="datetime1">
              <a:rPr lang="en-US" smtClean="0"/>
              <a:t>1/11/2024</a:t>
            </a:fld>
            <a:endParaRPr lang="en-US"/>
          </a:p>
        </p:txBody>
      </p:sp>
      <p:sp>
        <p:nvSpPr>
          <p:cNvPr id="6" name="Footer Placeholder 5">
            <a:extLst>
              <a:ext uri="{FF2B5EF4-FFF2-40B4-BE49-F238E27FC236}">
                <a16:creationId xmlns:a16="http://schemas.microsoft.com/office/drawing/2014/main" id="{2D1620E7-2568-F34E-9806-25283DFA0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2A445-C589-E841-A56B-285085E3FFC9}"/>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3940580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F639-48FD-4D4D-AB43-709FDA244A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DC760-62C8-5747-ADB6-3DF1D2CE0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4A9B0C-4E58-0E42-9360-FD7BEBBE99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03BEEF-2844-1A46-AC73-F037055C2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B9162E-B64F-784B-B0D5-5ED0B1A7F4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F99F37-D283-9C4A-876F-24BFC3916077}"/>
              </a:ext>
            </a:extLst>
          </p:cNvPr>
          <p:cNvSpPr>
            <a:spLocks noGrp="1"/>
          </p:cNvSpPr>
          <p:nvPr>
            <p:ph type="dt" sz="half" idx="10"/>
          </p:nvPr>
        </p:nvSpPr>
        <p:spPr/>
        <p:txBody>
          <a:bodyPr/>
          <a:lstStyle/>
          <a:p>
            <a:fld id="{B4C5BF02-17DE-44BE-91A1-7143A11D6CD2}" type="datetime1">
              <a:rPr lang="en-US" smtClean="0"/>
              <a:t>1/11/2024</a:t>
            </a:fld>
            <a:endParaRPr lang="en-US"/>
          </a:p>
        </p:txBody>
      </p:sp>
      <p:sp>
        <p:nvSpPr>
          <p:cNvPr id="8" name="Footer Placeholder 7">
            <a:extLst>
              <a:ext uri="{FF2B5EF4-FFF2-40B4-BE49-F238E27FC236}">
                <a16:creationId xmlns:a16="http://schemas.microsoft.com/office/drawing/2014/main" id="{442A6289-D610-8647-89EF-966DCC8300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FF9DAB-B479-694A-A698-027AA87C9351}"/>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125579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D4AA-A410-FD43-AF37-CA5AD6F3FB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031170-0DD7-C441-8B55-50751BF018E7}"/>
              </a:ext>
            </a:extLst>
          </p:cNvPr>
          <p:cNvSpPr>
            <a:spLocks noGrp="1"/>
          </p:cNvSpPr>
          <p:nvPr>
            <p:ph type="dt" sz="half" idx="10"/>
          </p:nvPr>
        </p:nvSpPr>
        <p:spPr/>
        <p:txBody>
          <a:bodyPr/>
          <a:lstStyle/>
          <a:p>
            <a:fld id="{28E968B9-BE4B-460E-BBC4-7CC94B6F3620}" type="datetime1">
              <a:rPr lang="en-US" smtClean="0"/>
              <a:t>1/11/2024</a:t>
            </a:fld>
            <a:endParaRPr lang="en-US"/>
          </a:p>
        </p:txBody>
      </p:sp>
      <p:sp>
        <p:nvSpPr>
          <p:cNvPr id="4" name="Footer Placeholder 3">
            <a:extLst>
              <a:ext uri="{FF2B5EF4-FFF2-40B4-BE49-F238E27FC236}">
                <a16:creationId xmlns:a16="http://schemas.microsoft.com/office/drawing/2014/main" id="{E76BA771-5314-FE4D-9D5F-3461A5DE22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378DA-2BFA-0841-AA66-05AAD2985CD0}"/>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2378596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C38154-FE7F-F946-9620-8F1353E25B6B}"/>
              </a:ext>
            </a:extLst>
          </p:cNvPr>
          <p:cNvSpPr>
            <a:spLocks noGrp="1"/>
          </p:cNvSpPr>
          <p:nvPr>
            <p:ph type="dt" sz="half" idx="10"/>
          </p:nvPr>
        </p:nvSpPr>
        <p:spPr/>
        <p:txBody>
          <a:bodyPr/>
          <a:lstStyle/>
          <a:p>
            <a:fld id="{7F11B1AE-62CC-400D-B939-6A92E0899832}" type="datetime1">
              <a:rPr lang="en-US" smtClean="0"/>
              <a:t>1/11/2024</a:t>
            </a:fld>
            <a:endParaRPr lang="en-US"/>
          </a:p>
        </p:txBody>
      </p:sp>
      <p:sp>
        <p:nvSpPr>
          <p:cNvPr id="3" name="Footer Placeholder 2">
            <a:extLst>
              <a:ext uri="{FF2B5EF4-FFF2-40B4-BE49-F238E27FC236}">
                <a16:creationId xmlns:a16="http://schemas.microsoft.com/office/drawing/2014/main" id="{FEA0A9C7-C92A-0A4D-AC8A-C627B0B402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62FE40-75C0-7E48-9579-507C128917DA}"/>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795522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1E46-B53B-C844-BFED-8BE6D6406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363CF8-0A36-FE40-807C-33AC7DEB43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3C565-9F3D-8248-933E-C54B97BAC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DD60D8-C420-DD48-A7B9-C4229EFF45F6}"/>
              </a:ext>
            </a:extLst>
          </p:cNvPr>
          <p:cNvSpPr>
            <a:spLocks noGrp="1"/>
          </p:cNvSpPr>
          <p:nvPr>
            <p:ph type="dt" sz="half" idx="10"/>
          </p:nvPr>
        </p:nvSpPr>
        <p:spPr/>
        <p:txBody>
          <a:bodyPr/>
          <a:lstStyle/>
          <a:p>
            <a:fld id="{2C91AF47-41DF-4B89-8FC2-EADE243E2399}" type="datetime1">
              <a:rPr lang="en-US" smtClean="0"/>
              <a:t>1/11/2024</a:t>
            </a:fld>
            <a:endParaRPr lang="en-US"/>
          </a:p>
        </p:txBody>
      </p:sp>
      <p:sp>
        <p:nvSpPr>
          <p:cNvPr id="6" name="Footer Placeholder 5">
            <a:extLst>
              <a:ext uri="{FF2B5EF4-FFF2-40B4-BE49-F238E27FC236}">
                <a16:creationId xmlns:a16="http://schemas.microsoft.com/office/drawing/2014/main" id="{3DEBA5D2-B1C7-ED42-8667-EE9ACE1E0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B2C40-ACE0-AA40-88B6-E1A81A32A77B}"/>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220176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EBFC-4354-AF43-A6BB-29CE2467D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73193B-4AAE-544F-8D3E-20C88C240C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D7082-6844-914F-A99D-87CCCC9081DC}"/>
              </a:ext>
            </a:extLst>
          </p:cNvPr>
          <p:cNvSpPr>
            <a:spLocks noGrp="1"/>
          </p:cNvSpPr>
          <p:nvPr>
            <p:ph type="dt" sz="half" idx="10"/>
          </p:nvPr>
        </p:nvSpPr>
        <p:spPr/>
        <p:txBody>
          <a:bodyPr/>
          <a:lstStyle/>
          <a:p>
            <a:fld id="{8DDD3E43-57FD-4222-8841-AF91D5CE75BE}" type="datetime1">
              <a:rPr lang="en-US" smtClean="0"/>
              <a:t>1/11/2024</a:t>
            </a:fld>
            <a:endParaRPr lang="en-US"/>
          </a:p>
        </p:txBody>
      </p:sp>
      <p:sp>
        <p:nvSpPr>
          <p:cNvPr id="5" name="Footer Placeholder 4">
            <a:extLst>
              <a:ext uri="{FF2B5EF4-FFF2-40B4-BE49-F238E27FC236}">
                <a16:creationId xmlns:a16="http://schemas.microsoft.com/office/drawing/2014/main" id="{D3B7EA7D-4C81-0D45-9C3A-CF641E5AA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4F11D-29A1-314E-B509-9AC4ED3693AF}"/>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1066817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509E-BBFE-5947-9E45-E07C59C97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EE9F38-224B-C041-9B5D-EA20842E6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EF1F0B-8704-1B43-82F8-7B4CF6D48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5E616-7846-5846-B63D-60BF28DAC0ED}"/>
              </a:ext>
            </a:extLst>
          </p:cNvPr>
          <p:cNvSpPr>
            <a:spLocks noGrp="1"/>
          </p:cNvSpPr>
          <p:nvPr>
            <p:ph type="dt" sz="half" idx="10"/>
          </p:nvPr>
        </p:nvSpPr>
        <p:spPr/>
        <p:txBody>
          <a:bodyPr/>
          <a:lstStyle/>
          <a:p>
            <a:fld id="{7015CE0B-21C6-4A7D-B985-7E8B78A45094}" type="datetime1">
              <a:rPr lang="en-US" smtClean="0"/>
              <a:t>1/11/2024</a:t>
            </a:fld>
            <a:endParaRPr lang="en-US"/>
          </a:p>
        </p:txBody>
      </p:sp>
      <p:sp>
        <p:nvSpPr>
          <p:cNvPr id="6" name="Footer Placeholder 5">
            <a:extLst>
              <a:ext uri="{FF2B5EF4-FFF2-40B4-BE49-F238E27FC236}">
                <a16:creationId xmlns:a16="http://schemas.microsoft.com/office/drawing/2014/main" id="{FBD99A22-4E7C-784A-88AB-3773A8828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D723F-47EF-F34E-8815-52B49FF94C5E}"/>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808224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EFA7A-34D3-C740-BE66-2B4C998ABB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874081-C437-0341-B194-A072022A6F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B7FB0-6547-2441-9073-9B7ED62EF7CC}"/>
              </a:ext>
            </a:extLst>
          </p:cNvPr>
          <p:cNvSpPr>
            <a:spLocks noGrp="1"/>
          </p:cNvSpPr>
          <p:nvPr>
            <p:ph type="dt" sz="half" idx="10"/>
          </p:nvPr>
        </p:nvSpPr>
        <p:spPr/>
        <p:txBody>
          <a:bodyPr/>
          <a:lstStyle/>
          <a:p>
            <a:fld id="{A2233D79-269F-4152-BA93-C34285324BC6}" type="datetime1">
              <a:rPr lang="en-US" smtClean="0"/>
              <a:t>1/11/2024</a:t>
            </a:fld>
            <a:endParaRPr lang="en-US"/>
          </a:p>
        </p:txBody>
      </p:sp>
      <p:sp>
        <p:nvSpPr>
          <p:cNvPr id="5" name="Footer Placeholder 4">
            <a:extLst>
              <a:ext uri="{FF2B5EF4-FFF2-40B4-BE49-F238E27FC236}">
                <a16:creationId xmlns:a16="http://schemas.microsoft.com/office/drawing/2014/main" id="{91B59CD8-64A1-164C-8CA8-625241A0F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AE051-65D4-3046-96CE-4C87EDC24081}"/>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3369556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9C6FF8-A4DA-7744-A33D-48DF53651E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E427CE-499D-7B47-87BB-BC0FDF9B28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98E0A-7075-0F4C-B9B7-B2BA53687837}"/>
              </a:ext>
            </a:extLst>
          </p:cNvPr>
          <p:cNvSpPr>
            <a:spLocks noGrp="1"/>
          </p:cNvSpPr>
          <p:nvPr>
            <p:ph type="dt" sz="half" idx="10"/>
          </p:nvPr>
        </p:nvSpPr>
        <p:spPr/>
        <p:txBody>
          <a:bodyPr/>
          <a:lstStyle/>
          <a:p>
            <a:fld id="{1F6C1AF2-C669-489B-9B7D-5BE879DB4A1E}" type="datetime1">
              <a:rPr lang="en-US" smtClean="0"/>
              <a:t>1/11/2024</a:t>
            </a:fld>
            <a:endParaRPr lang="en-US"/>
          </a:p>
        </p:txBody>
      </p:sp>
      <p:sp>
        <p:nvSpPr>
          <p:cNvPr id="5" name="Footer Placeholder 4">
            <a:extLst>
              <a:ext uri="{FF2B5EF4-FFF2-40B4-BE49-F238E27FC236}">
                <a16:creationId xmlns:a16="http://schemas.microsoft.com/office/drawing/2014/main" id="{886BDCC5-FDAE-A445-BFFE-A6CE370F9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F8051-2617-7749-BA0C-700D34279E14}"/>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161286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C0369-EB25-E84E-8303-ED8832E15E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2B0610-6B54-574A-AFF2-E0AB6EC48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4D4BA3-FD72-294E-83C2-C9DEEAF67B65}"/>
              </a:ext>
            </a:extLst>
          </p:cNvPr>
          <p:cNvSpPr>
            <a:spLocks noGrp="1"/>
          </p:cNvSpPr>
          <p:nvPr>
            <p:ph type="dt" sz="half" idx="10"/>
          </p:nvPr>
        </p:nvSpPr>
        <p:spPr/>
        <p:txBody>
          <a:bodyPr/>
          <a:lstStyle/>
          <a:p>
            <a:fld id="{73F768BF-F0F6-4CA4-A516-166C4B90C5CD}" type="datetime1">
              <a:rPr lang="en-US" smtClean="0"/>
              <a:t>1/11/2024</a:t>
            </a:fld>
            <a:endParaRPr lang="en-US"/>
          </a:p>
        </p:txBody>
      </p:sp>
      <p:sp>
        <p:nvSpPr>
          <p:cNvPr id="5" name="Footer Placeholder 4">
            <a:extLst>
              <a:ext uri="{FF2B5EF4-FFF2-40B4-BE49-F238E27FC236}">
                <a16:creationId xmlns:a16="http://schemas.microsoft.com/office/drawing/2014/main" id="{DF5EB4FE-83EC-0E42-81C9-01005686C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519F0-449C-C84A-A9BC-EF7398B94591}"/>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381901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D30F5-A9D8-7B40-A6AB-9FDD48552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308644-F2F1-5041-B592-0881D8B2CD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804B8-70A7-5F42-A5E3-FBB6D1E487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8A698-5A2A-3743-8530-F3F590F8F12D}"/>
              </a:ext>
            </a:extLst>
          </p:cNvPr>
          <p:cNvSpPr>
            <a:spLocks noGrp="1"/>
          </p:cNvSpPr>
          <p:nvPr>
            <p:ph type="dt" sz="half" idx="10"/>
          </p:nvPr>
        </p:nvSpPr>
        <p:spPr/>
        <p:txBody>
          <a:bodyPr/>
          <a:lstStyle/>
          <a:p>
            <a:fld id="{83C5C774-FB92-4006-AF97-058B91FD6557}" type="datetime1">
              <a:rPr lang="en-US" smtClean="0"/>
              <a:t>1/11/2024</a:t>
            </a:fld>
            <a:endParaRPr lang="en-US"/>
          </a:p>
        </p:txBody>
      </p:sp>
      <p:sp>
        <p:nvSpPr>
          <p:cNvPr id="6" name="Footer Placeholder 5">
            <a:extLst>
              <a:ext uri="{FF2B5EF4-FFF2-40B4-BE49-F238E27FC236}">
                <a16:creationId xmlns:a16="http://schemas.microsoft.com/office/drawing/2014/main" id="{2D1620E7-2568-F34E-9806-25283DFA0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2A445-C589-E841-A56B-285085E3FFC9}"/>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96953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F639-48FD-4D4D-AB43-709FDA244A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DC760-62C8-5747-ADB6-3DF1D2CE0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4A9B0C-4E58-0E42-9360-FD7BEBBE99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03BEEF-2844-1A46-AC73-F037055C2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B9162E-B64F-784B-B0D5-5ED0B1A7F4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F99F37-D283-9C4A-876F-24BFC3916077}"/>
              </a:ext>
            </a:extLst>
          </p:cNvPr>
          <p:cNvSpPr>
            <a:spLocks noGrp="1"/>
          </p:cNvSpPr>
          <p:nvPr>
            <p:ph type="dt" sz="half" idx="10"/>
          </p:nvPr>
        </p:nvSpPr>
        <p:spPr/>
        <p:txBody>
          <a:bodyPr/>
          <a:lstStyle/>
          <a:p>
            <a:fld id="{5C6FBCBF-E5E6-4DC9-A4F7-DAF3773C40BD}" type="datetime1">
              <a:rPr lang="en-US" smtClean="0"/>
              <a:t>1/11/2024</a:t>
            </a:fld>
            <a:endParaRPr lang="en-US"/>
          </a:p>
        </p:txBody>
      </p:sp>
      <p:sp>
        <p:nvSpPr>
          <p:cNvPr id="8" name="Footer Placeholder 7">
            <a:extLst>
              <a:ext uri="{FF2B5EF4-FFF2-40B4-BE49-F238E27FC236}">
                <a16:creationId xmlns:a16="http://schemas.microsoft.com/office/drawing/2014/main" id="{442A6289-D610-8647-89EF-966DCC8300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FF9DAB-B479-694A-A698-027AA87C9351}"/>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51774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D4AA-A410-FD43-AF37-CA5AD6F3FB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031170-0DD7-C441-8B55-50751BF018E7}"/>
              </a:ext>
            </a:extLst>
          </p:cNvPr>
          <p:cNvSpPr>
            <a:spLocks noGrp="1"/>
          </p:cNvSpPr>
          <p:nvPr>
            <p:ph type="dt" sz="half" idx="10"/>
          </p:nvPr>
        </p:nvSpPr>
        <p:spPr/>
        <p:txBody>
          <a:bodyPr/>
          <a:lstStyle/>
          <a:p>
            <a:fld id="{2B8E6B7A-17E4-4073-9BC5-8D5EF02A0E6E}" type="datetime1">
              <a:rPr lang="en-US" smtClean="0"/>
              <a:t>1/11/2024</a:t>
            </a:fld>
            <a:endParaRPr lang="en-US"/>
          </a:p>
        </p:txBody>
      </p:sp>
      <p:sp>
        <p:nvSpPr>
          <p:cNvPr id="4" name="Footer Placeholder 3">
            <a:extLst>
              <a:ext uri="{FF2B5EF4-FFF2-40B4-BE49-F238E27FC236}">
                <a16:creationId xmlns:a16="http://schemas.microsoft.com/office/drawing/2014/main" id="{E76BA771-5314-FE4D-9D5F-3461A5DE22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378DA-2BFA-0841-AA66-05AAD2985CD0}"/>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327278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C38154-FE7F-F946-9620-8F1353E25B6B}"/>
              </a:ext>
            </a:extLst>
          </p:cNvPr>
          <p:cNvSpPr>
            <a:spLocks noGrp="1"/>
          </p:cNvSpPr>
          <p:nvPr>
            <p:ph type="dt" sz="half" idx="10"/>
          </p:nvPr>
        </p:nvSpPr>
        <p:spPr/>
        <p:txBody>
          <a:bodyPr/>
          <a:lstStyle/>
          <a:p>
            <a:fld id="{1E453AAB-0326-4412-9FA0-0A7CC8FE1A12}" type="datetime1">
              <a:rPr lang="en-US" smtClean="0"/>
              <a:t>1/11/2024</a:t>
            </a:fld>
            <a:endParaRPr lang="en-US"/>
          </a:p>
        </p:txBody>
      </p:sp>
      <p:sp>
        <p:nvSpPr>
          <p:cNvPr id="3" name="Footer Placeholder 2">
            <a:extLst>
              <a:ext uri="{FF2B5EF4-FFF2-40B4-BE49-F238E27FC236}">
                <a16:creationId xmlns:a16="http://schemas.microsoft.com/office/drawing/2014/main" id="{FEA0A9C7-C92A-0A4D-AC8A-C627B0B402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62FE40-75C0-7E48-9579-507C128917DA}"/>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368213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1E46-B53B-C844-BFED-8BE6D6406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363CF8-0A36-FE40-807C-33AC7DEB43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3C565-9F3D-8248-933E-C54B97BAC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DD60D8-C420-DD48-A7B9-C4229EFF45F6}"/>
              </a:ext>
            </a:extLst>
          </p:cNvPr>
          <p:cNvSpPr>
            <a:spLocks noGrp="1"/>
          </p:cNvSpPr>
          <p:nvPr>
            <p:ph type="dt" sz="half" idx="10"/>
          </p:nvPr>
        </p:nvSpPr>
        <p:spPr/>
        <p:txBody>
          <a:bodyPr/>
          <a:lstStyle/>
          <a:p>
            <a:fld id="{A44DB089-8588-4BCE-A0C3-7E66D944FF4E}" type="datetime1">
              <a:rPr lang="en-US" smtClean="0"/>
              <a:t>1/11/2024</a:t>
            </a:fld>
            <a:endParaRPr lang="en-US"/>
          </a:p>
        </p:txBody>
      </p:sp>
      <p:sp>
        <p:nvSpPr>
          <p:cNvPr id="6" name="Footer Placeholder 5">
            <a:extLst>
              <a:ext uri="{FF2B5EF4-FFF2-40B4-BE49-F238E27FC236}">
                <a16:creationId xmlns:a16="http://schemas.microsoft.com/office/drawing/2014/main" id="{3DEBA5D2-B1C7-ED42-8667-EE9ACE1E0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B2C40-ACE0-AA40-88B6-E1A81A32A77B}"/>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8980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509E-BBFE-5947-9E45-E07C59C97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EE9F38-224B-C041-9B5D-EA20842E6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EF1F0B-8704-1B43-82F8-7B4CF6D48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5E616-7846-5846-B63D-60BF28DAC0ED}"/>
              </a:ext>
            </a:extLst>
          </p:cNvPr>
          <p:cNvSpPr>
            <a:spLocks noGrp="1"/>
          </p:cNvSpPr>
          <p:nvPr>
            <p:ph type="dt" sz="half" idx="10"/>
          </p:nvPr>
        </p:nvSpPr>
        <p:spPr/>
        <p:txBody>
          <a:bodyPr/>
          <a:lstStyle/>
          <a:p>
            <a:fld id="{0669C46B-B393-4B49-BE10-6E0A030151C2}" type="datetime1">
              <a:rPr lang="en-US" smtClean="0"/>
              <a:t>1/11/2024</a:t>
            </a:fld>
            <a:endParaRPr lang="en-US"/>
          </a:p>
        </p:txBody>
      </p:sp>
      <p:sp>
        <p:nvSpPr>
          <p:cNvPr id="6" name="Footer Placeholder 5">
            <a:extLst>
              <a:ext uri="{FF2B5EF4-FFF2-40B4-BE49-F238E27FC236}">
                <a16:creationId xmlns:a16="http://schemas.microsoft.com/office/drawing/2014/main" id="{FBD99A22-4E7C-784A-88AB-3773A8828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D723F-47EF-F34E-8815-52B49FF94C5E}"/>
              </a:ext>
            </a:extLst>
          </p:cNvPr>
          <p:cNvSpPr>
            <a:spLocks noGrp="1"/>
          </p:cNvSpPr>
          <p:nvPr>
            <p:ph type="sldNum" sz="quarter" idx="12"/>
          </p:nvPr>
        </p:nvSpPr>
        <p:spPr/>
        <p:txBody>
          <a:bodyPr/>
          <a:lstStyle/>
          <a:p>
            <a:fld id="{B29A27BB-4F56-8244-AF11-4F2ECECF74AF}" type="slidenum">
              <a:rPr lang="en-US" smtClean="0"/>
              <a:t>‹#›</a:t>
            </a:fld>
            <a:endParaRPr lang="en-US"/>
          </a:p>
        </p:txBody>
      </p:sp>
    </p:spTree>
    <p:extLst>
      <p:ext uri="{BB962C8B-B14F-4D97-AF65-F5344CB8AC3E}">
        <p14:creationId xmlns:p14="http://schemas.microsoft.com/office/powerpoint/2010/main" val="369076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A4D63-8C2B-3D45-9542-5EB615682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6CC94C-EA8C-B14C-B92E-B86F35680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29C4E-276E-FE4D-953E-09D4D7D8E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C9529-E33E-48E3-B049-122290318727}" type="datetime1">
              <a:rPr lang="en-US" smtClean="0"/>
              <a:t>1/11/2024</a:t>
            </a:fld>
            <a:endParaRPr lang="en-US"/>
          </a:p>
        </p:txBody>
      </p:sp>
      <p:sp>
        <p:nvSpPr>
          <p:cNvPr id="5" name="Footer Placeholder 4">
            <a:extLst>
              <a:ext uri="{FF2B5EF4-FFF2-40B4-BE49-F238E27FC236}">
                <a16:creationId xmlns:a16="http://schemas.microsoft.com/office/drawing/2014/main" id="{0ECA7662-1E54-6440-9E8D-AAE0427AE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744FEB-BD13-CD43-8192-F1C59EE7F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A27BB-4F56-8244-AF11-4F2ECECF74AF}" type="slidenum">
              <a:rPr lang="en-US" smtClean="0"/>
              <a:t>‹#›</a:t>
            </a:fld>
            <a:endParaRPr lang="en-US"/>
          </a:p>
        </p:txBody>
      </p:sp>
    </p:spTree>
    <p:extLst>
      <p:ext uri="{BB962C8B-B14F-4D97-AF65-F5344CB8AC3E}">
        <p14:creationId xmlns:p14="http://schemas.microsoft.com/office/powerpoint/2010/main" val="908491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A4D63-8C2B-3D45-9542-5EB615682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6CC94C-EA8C-B14C-B92E-B86F35680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29C4E-276E-FE4D-953E-09D4D7D8E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85351-8A06-43D5-97D2-BC8D71997419}" type="datetime1">
              <a:rPr lang="en-US" smtClean="0"/>
              <a:t>1/11/2024</a:t>
            </a:fld>
            <a:endParaRPr lang="en-US"/>
          </a:p>
        </p:txBody>
      </p:sp>
      <p:sp>
        <p:nvSpPr>
          <p:cNvPr id="5" name="Footer Placeholder 4">
            <a:extLst>
              <a:ext uri="{FF2B5EF4-FFF2-40B4-BE49-F238E27FC236}">
                <a16:creationId xmlns:a16="http://schemas.microsoft.com/office/drawing/2014/main" id="{0ECA7662-1E54-6440-9E8D-AAE0427AE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744FEB-BD13-CD43-8192-F1C59EE7F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A27BB-4F56-8244-AF11-4F2ECECF74AF}" type="slidenum">
              <a:rPr lang="en-US" smtClean="0"/>
              <a:t>‹#›</a:t>
            </a:fld>
            <a:endParaRPr lang="en-US"/>
          </a:p>
        </p:txBody>
      </p:sp>
    </p:spTree>
    <p:extLst>
      <p:ext uri="{BB962C8B-B14F-4D97-AF65-F5344CB8AC3E}">
        <p14:creationId xmlns:p14="http://schemas.microsoft.com/office/powerpoint/2010/main" val="742886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chart" Target="../charts/chart17.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chart" Target="../charts/chart20.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hyperlink" Target="mailto:kbewley@spearsresearch.com" TargetMode="External"/><Relationship Id="rId4" Type="http://schemas.openxmlformats.org/officeDocument/2006/relationships/hyperlink" Target="http://www.spearsresearch.com/"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0EC2BA-7EC6-6F41-80F6-D57779355D06}"/>
              </a:ext>
            </a:extLst>
          </p:cNvPr>
          <p:cNvSpPr/>
          <p:nvPr/>
        </p:nvSpPr>
        <p:spPr>
          <a:xfrm>
            <a:off x="0" y="6359236"/>
            <a:ext cx="12192000" cy="498764"/>
          </a:xfrm>
          <a:prstGeom prst="rect">
            <a:avLst/>
          </a:prstGeom>
          <a:solidFill>
            <a:srgbClr val="74C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4C5F8"/>
              </a:solidFill>
            </a:endParaRPr>
          </a:p>
        </p:txBody>
      </p:sp>
      <p:sp>
        <p:nvSpPr>
          <p:cNvPr id="2" name="Title 1">
            <a:extLst>
              <a:ext uri="{FF2B5EF4-FFF2-40B4-BE49-F238E27FC236}">
                <a16:creationId xmlns:a16="http://schemas.microsoft.com/office/drawing/2014/main" id="{09177C81-1A87-4242-9B22-9015DAA85867}"/>
              </a:ext>
            </a:extLst>
          </p:cNvPr>
          <p:cNvSpPr>
            <a:spLocks noGrp="1"/>
          </p:cNvSpPr>
          <p:nvPr>
            <p:ph type="ctrTitle"/>
          </p:nvPr>
        </p:nvSpPr>
        <p:spPr>
          <a:xfrm>
            <a:off x="1524000" y="1490498"/>
            <a:ext cx="9144000" cy="2387600"/>
          </a:xfrm>
        </p:spPr>
        <p:txBody>
          <a:bodyPr>
            <a:normAutofit/>
          </a:bodyPr>
          <a:lstStyle/>
          <a:p>
            <a:pPr algn="l"/>
            <a:r>
              <a:rPr lang="en-US" sz="5400" dirty="0">
                <a:solidFill>
                  <a:srgbClr val="333333"/>
                </a:solidFill>
                <a:latin typeface="Helvetica Neue Medium" panose="02000503000000020004" pitchFamily="2" charset="0"/>
                <a:ea typeface="Helvetica Neue Medium" panose="02000503000000020004" pitchFamily="2" charset="0"/>
                <a:cs typeface="Helvetica Neue Medium" panose="02000503000000020004" pitchFamily="2" charset="0"/>
              </a:rPr>
              <a:t>Hydraulic Fracturing Market</a:t>
            </a:r>
            <a:br>
              <a:rPr lang="en-US" sz="5400" dirty="0">
                <a:solidFill>
                  <a:srgbClr val="333333"/>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US" sz="5400" dirty="0">
                <a:solidFill>
                  <a:schemeClr val="bg1">
                    <a:lumMod val="7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t>Q1 2024</a:t>
            </a:r>
            <a:br>
              <a:rPr lang="en-US" sz="5400" dirty="0">
                <a:solidFill>
                  <a:schemeClr val="bg1">
                    <a:lumMod val="7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br>
            <a:endParaRPr lang="en-US" sz="5400"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3" name="Subtitle 2">
            <a:extLst>
              <a:ext uri="{FF2B5EF4-FFF2-40B4-BE49-F238E27FC236}">
                <a16:creationId xmlns:a16="http://schemas.microsoft.com/office/drawing/2014/main" id="{328F2A79-F31F-A440-891F-D6F6F183E307}"/>
              </a:ext>
            </a:extLst>
          </p:cNvPr>
          <p:cNvSpPr>
            <a:spLocks noGrp="1"/>
          </p:cNvSpPr>
          <p:nvPr>
            <p:ph type="subTitle" idx="1"/>
          </p:nvPr>
        </p:nvSpPr>
        <p:spPr>
          <a:xfrm>
            <a:off x="1667124" y="3453338"/>
            <a:ext cx="9144000" cy="1655762"/>
          </a:xfrm>
        </p:spPr>
        <p:txBody>
          <a:bodyPr>
            <a:normAutofit/>
          </a:bodyPr>
          <a:lstStyle/>
          <a:p>
            <a:pPr algn="l"/>
            <a:r>
              <a:rPr lang="en-US" sz="1800" dirty="0">
                <a:solidFill>
                  <a:srgbClr val="74C5F8"/>
                </a:solidFill>
                <a:latin typeface="Helvetica Neue Medium" panose="02000503000000020004" pitchFamily="2" charset="0"/>
                <a:ea typeface="Helvetica Neue Medium" panose="02000503000000020004" pitchFamily="2" charset="0"/>
                <a:cs typeface="Helvetica Neue Medium" panose="02000503000000020004" pitchFamily="2" charset="0"/>
              </a:rPr>
              <a:t>SPE Gulf Coast North Side</a:t>
            </a:r>
          </a:p>
        </p:txBody>
      </p:sp>
      <p:pic>
        <p:nvPicPr>
          <p:cNvPr id="8" name="Picture 7">
            <a:extLst>
              <a:ext uri="{FF2B5EF4-FFF2-40B4-BE49-F238E27FC236}">
                <a16:creationId xmlns:a16="http://schemas.microsoft.com/office/drawing/2014/main" id="{D9042490-C72D-654E-9115-C013D6FE47EA}"/>
              </a:ext>
            </a:extLst>
          </p:cNvPr>
          <p:cNvPicPr>
            <a:picLocks noChangeAspect="1"/>
          </p:cNvPicPr>
          <p:nvPr/>
        </p:nvPicPr>
        <p:blipFill>
          <a:blip r:embed="rId2"/>
          <a:stretch>
            <a:fillRect/>
          </a:stretch>
        </p:blipFill>
        <p:spPr>
          <a:xfrm>
            <a:off x="121172" y="6510705"/>
            <a:ext cx="1995727" cy="215581"/>
          </a:xfrm>
          <a:prstGeom prst="rect">
            <a:avLst/>
          </a:prstGeom>
        </p:spPr>
      </p:pic>
      <p:sp>
        <p:nvSpPr>
          <p:cNvPr id="4" name="Slide Number Placeholder 3">
            <a:extLst>
              <a:ext uri="{FF2B5EF4-FFF2-40B4-BE49-F238E27FC236}">
                <a16:creationId xmlns:a16="http://schemas.microsoft.com/office/drawing/2014/main" id="{595A2D7C-A82E-4425-819E-06B229108268}"/>
              </a:ext>
            </a:extLst>
          </p:cNvPr>
          <p:cNvSpPr>
            <a:spLocks noGrp="1"/>
          </p:cNvSpPr>
          <p:nvPr>
            <p:ph type="sldNum" sz="quarter" idx="12"/>
          </p:nvPr>
        </p:nvSpPr>
        <p:spPr/>
        <p:txBody>
          <a:bodyPr/>
          <a:lstStyle/>
          <a:p>
            <a:fld id="{B29A27BB-4F56-8244-AF11-4F2ECECF74AF}" type="slidenum">
              <a:rPr lang="en-US" smtClean="0"/>
              <a:t>1</a:t>
            </a:fld>
            <a:endParaRPr lang="en-US" dirty="0"/>
          </a:p>
        </p:txBody>
      </p:sp>
    </p:spTree>
    <p:extLst>
      <p:ext uri="{BB962C8B-B14F-4D97-AF65-F5344CB8AC3E}">
        <p14:creationId xmlns:p14="http://schemas.microsoft.com/office/powerpoint/2010/main" val="229632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3" y="434258"/>
            <a:ext cx="11739342"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Service Company </a:t>
            </a:r>
            <a:r>
              <a:rPr lang="en-US" sz="4000" b="1"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Addressed Market</a:t>
            </a: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sp>
        <p:nvSpPr>
          <p:cNvPr id="2" name="Slide Number Placeholder 1">
            <a:extLst>
              <a:ext uri="{FF2B5EF4-FFF2-40B4-BE49-F238E27FC236}">
                <a16:creationId xmlns:a16="http://schemas.microsoft.com/office/drawing/2014/main" id="{ADEA1277-EE52-44AB-B90B-B0F7B408F489}"/>
              </a:ext>
            </a:extLst>
          </p:cNvPr>
          <p:cNvSpPr>
            <a:spLocks noGrp="1"/>
          </p:cNvSpPr>
          <p:nvPr>
            <p:ph type="sldNum" sz="quarter" idx="12"/>
          </p:nvPr>
        </p:nvSpPr>
        <p:spPr/>
        <p:txBody>
          <a:bodyPr/>
          <a:lstStyle/>
          <a:p>
            <a:fld id="{B29A27BB-4F56-8244-AF11-4F2ECECF74AF}" type="slidenum">
              <a:rPr lang="en-US" smtClean="0"/>
              <a:t>10</a:t>
            </a:fld>
            <a:endParaRPr lang="en-US"/>
          </a:p>
        </p:txBody>
      </p:sp>
      <p:sp>
        <p:nvSpPr>
          <p:cNvPr id="14" name="TextBox 13">
            <a:extLst>
              <a:ext uri="{FF2B5EF4-FFF2-40B4-BE49-F238E27FC236}">
                <a16:creationId xmlns:a16="http://schemas.microsoft.com/office/drawing/2014/main" id="{1A68E2A7-8F5C-4A46-AB6A-B4C2518FEAAA}"/>
              </a:ext>
            </a:extLst>
          </p:cNvPr>
          <p:cNvSpPr txBox="1"/>
          <p:nvPr/>
        </p:nvSpPr>
        <p:spPr>
          <a:xfrm>
            <a:off x="2725782" y="6223010"/>
            <a:ext cx="8094617" cy="577081"/>
          </a:xfrm>
          <a:prstGeom prst="rect">
            <a:avLst/>
          </a:prstGeom>
          <a:noFill/>
        </p:spPr>
        <p:txBody>
          <a:bodyPr wrap="square" rtlCol="0">
            <a:spAutoFit/>
          </a:bodyPr>
          <a:lstStyle/>
          <a:p>
            <a:r>
              <a:rPr lang="en-US" sz="1050" dirty="0">
                <a:solidFill>
                  <a:schemeClr val="tx1">
                    <a:lumMod val="75000"/>
                    <a:lumOff val="25000"/>
                  </a:schemeClr>
                </a:solidFill>
                <a:latin typeface="Helvetica Neue" panose="02000503000000020004"/>
              </a:rPr>
              <a:t>Spears sampled operators who drilled 10,000 wells in 2023, identifying the service company fracturing each well. The chart on this slide indicates the TOTAL NUMBER OF WELLS DRILLED IN 2023 for each frac service company’s customers. HAL’s sampled customers drilled 4900 wells in 2023 while LBRT’s customers drilled 2800. None of these service companies won 100% of the work.</a:t>
            </a:r>
          </a:p>
        </p:txBody>
      </p:sp>
      <p:pic>
        <p:nvPicPr>
          <p:cNvPr id="3" name="Picture 2">
            <a:extLst>
              <a:ext uri="{FF2B5EF4-FFF2-40B4-BE49-F238E27FC236}">
                <a16:creationId xmlns:a16="http://schemas.microsoft.com/office/drawing/2014/main" id="{AD81C042-39FD-7FDE-59C3-12688EB9F04E}"/>
              </a:ext>
            </a:extLst>
          </p:cNvPr>
          <p:cNvPicPr>
            <a:picLocks noChangeAspect="1"/>
          </p:cNvPicPr>
          <p:nvPr/>
        </p:nvPicPr>
        <p:blipFill>
          <a:blip r:embed="rId3"/>
          <a:stretch>
            <a:fillRect/>
          </a:stretch>
        </p:blipFill>
        <p:spPr>
          <a:xfrm>
            <a:off x="1860176" y="1252058"/>
            <a:ext cx="8471647" cy="4508698"/>
          </a:xfrm>
          <a:prstGeom prst="rect">
            <a:avLst/>
          </a:prstGeom>
        </p:spPr>
      </p:pic>
    </p:spTree>
    <p:extLst>
      <p:ext uri="{BB962C8B-B14F-4D97-AF65-F5344CB8AC3E}">
        <p14:creationId xmlns:p14="http://schemas.microsoft.com/office/powerpoint/2010/main" val="265483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3" y="434258"/>
            <a:ext cx="11739342"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Service Company </a:t>
            </a:r>
            <a:r>
              <a:rPr lang="en-US" sz="4000" b="1"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Competition</a:t>
            </a: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sp>
        <p:nvSpPr>
          <p:cNvPr id="2" name="Slide Number Placeholder 1">
            <a:extLst>
              <a:ext uri="{FF2B5EF4-FFF2-40B4-BE49-F238E27FC236}">
                <a16:creationId xmlns:a16="http://schemas.microsoft.com/office/drawing/2014/main" id="{ADEA1277-EE52-44AB-B90B-B0F7B408F489}"/>
              </a:ext>
            </a:extLst>
          </p:cNvPr>
          <p:cNvSpPr>
            <a:spLocks noGrp="1"/>
          </p:cNvSpPr>
          <p:nvPr>
            <p:ph type="sldNum" sz="quarter" idx="12"/>
          </p:nvPr>
        </p:nvSpPr>
        <p:spPr/>
        <p:txBody>
          <a:bodyPr/>
          <a:lstStyle/>
          <a:p>
            <a:fld id="{B29A27BB-4F56-8244-AF11-4F2ECECF74AF}" type="slidenum">
              <a:rPr lang="en-US" smtClean="0"/>
              <a:t>11</a:t>
            </a:fld>
            <a:endParaRPr lang="en-US"/>
          </a:p>
        </p:txBody>
      </p:sp>
      <p:sp>
        <p:nvSpPr>
          <p:cNvPr id="14" name="TextBox 13">
            <a:extLst>
              <a:ext uri="{FF2B5EF4-FFF2-40B4-BE49-F238E27FC236}">
                <a16:creationId xmlns:a16="http://schemas.microsoft.com/office/drawing/2014/main" id="{1A68E2A7-8F5C-4A46-AB6A-B4C2518FEAAA}"/>
              </a:ext>
            </a:extLst>
          </p:cNvPr>
          <p:cNvSpPr txBox="1"/>
          <p:nvPr/>
        </p:nvSpPr>
        <p:spPr>
          <a:xfrm>
            <a:off x="2725782" y="6223010"/>
            <a:ext cx="8094617" cy="577081"/>
          </a:xfrm>
          <a:prstGeom prst="rect">
            <a:avLst/>
          </a:prstGeom>
          <a:noFill/>
        </p:spPr>
        <p:txBody>
          <a:bodyPr wrap="square" rtlCol="0">
            <a:spAutoFit/>
          </a:bodyPr>
          <a:lstStyle/>
          <a:p>
            <a:r>
              <a:rPr lang="en-US" sz="1050" dirty="0">
                <a:solidFill>
                  <a:schemeClr val="tx1">
                    <a:lumMod val="75000"/>
                    <a:lumOff val="25000"/>
                  </a:schemeClr>
                </a:solidFill>
                <a:latin typeface="Helvetica Neue" panose="02000503000000020004"/>
              </a:rPr>
              <a:t>Here’s how to read this table: In LBRT’s case for example, on only 18% of the wells they work on will their customer ALSO be regularly using a different frac service provider. When Halliburton is the preferred frac service company for an E&amp;P customer, 46% of the time that same customer will regularly use someone other than Halliburton on frac jobs in that basin.</a:t>
            </a:r>
          </a:p>
        </p:txBody>
      </p:sp>
      <p:pic>
        <p:nvPicPr>
          <p:cNvPr id="4" name="Picture 3">
            <a:extLst>
              <a:ext uri="{FF2B5EF4-FFF2-40B4-BE49-F238E27FC236}">
                <a16:creationId xmlns:a16="http://schemas.microsoft.com/office/drawing/2014/main" id="{943E9CE1-855E-BB37-3579-AE36B2641F3F}"/>
              </a:ext>
            </a:extLst>
          </p:cNvPr>
          <p:cNvPicPr>
            <a:picLocks noChangeAspect="1"/>
          </p:cNvPicPr>
          <p:nvPr/>
        </p:nvPicPr>
        <p:blipFill>
          <a:blip r:embed="rId3"/>
          <a:stretch>
            <a:fillRect/>
          </a:stretch>
        </p:blipFill>
        <p:spPr>
          <a:xfrm>
            <a:off x="1882588" y="1568824"/>
            <a:ext cx="7693665" cy="4213197"/>
          </a:xfrm>
          <a:prstGeom prst="rect">
            <a:avLst/>
          </a:prstGeom>
        </p:spPr>
      </p:pic>
    </p:spTree>
    <p:extLst>
      <p:ext uri="{BB962C8B-B14F-4D97-AF65-F5344CB8AC3E}">
        <p14:creationId xmlns:p14="http://schemas.microsoft.com/office/powerpoint/2010/main" val="85008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4" y="434258"/>
            <a:ext cx="11373582"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Frac </a:t>
            </a:r>
            <a:r>
              <a:rPr lang="en-US" sz="4000" b="1"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North American Frac Crews Q1 2024</a:t>
            </a:r>
          </a:p>
        </p:txBody>
      </p:sp>
      <p:sp>
        <p:nvSpPr>
          <p:cNvPr id="24" name="Subtitle 2">
            <a:extLst>
              <a:ext uri="{FF2B5EF4-FFF2-40B4-BE49-F238E27FC236}">
                <a16:creationId xmlns:a16="http://schemas.microsoft.com/office/drawing/2014/main" id="{5A022BD9-A275-0B47-81DB-041DBF05F28C}"/>
              </a:ext>
            </a:extLst>
          </p:cNvPr>
          <p:cNvSpPr txBox="1">
            <a:spLocks/>
          </p:cNvSpPr>
          <p:nvPr/>
        </p:nvSpPr>
        <p:spPr>
          <a:xfrm>
            <a:off x="5149491" y="2822207"/>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28%</a:t>
            </a:r>
          </a:p>
        </p:txBody>
      </p:sp>
      <p:sp>
        <p:nvSpPr>
          <p:cNvPr id="25" name="Subtitle 2">
            <a:extLst>
              <a:ext uri="{FF2B5EF4-FFF2-40B4-BE49-F238E27FC236}">
                <a16:creationId xmlns:a16="http://schemas.microsoft.com/office/drawing/2014/main" id="{B2FA9914-C881-8446-B088-8D13C3E8B0A4}"/>
              </a:ext>
            </a:extLst>
          </p:cNvPr>
          <p:cNvSpPr txBox="1">
            <a:spLocks/>
          </p:cNvSpPr>
          <p:nvPr/>
        </p:nvSpPr>
        <p:spPr>
          <a:xfrm>
            <a:off x="4820501" y="4102048"/>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28%</a:t>
            </a:r>
          </a:p>
        </p:txBody>
      </p:sp>
      <p:sp>
        <p:nvSpPr>
          <p:cNvPr id="27" name="Subtitle 2">
            <a:extLst>
              <a:ext uri="{FF2B5EF4-FFF2-40B4-BE49-F238E27FC236}">
                <a16:creationId xmlns:a16="http://schemas.microsoft.com/office/drawing/2014/main" id="{1CF1A56D-8828-774F-B341-46FC362C4467}"/>
              </a:ext>
            </a:extLst>
          </p:cNvPr>
          <p:cNvSpPr txBox="1">
            <a:spLocks/>
          </p:cNvSpPr>
          <p:nvPr/>
        </p:nvSpPr>
        <p:spPr>
          <a:xfrm>
            <a:off x="3693513" y="2885666"/>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14%</a:t>
            </a:r>
          </a:p>
        </p:txBody>
      </p:sp>
      <p:sp>
        <p:nvSpPr>
          <p:cNvPr id="28" name="Subtitle 2">
            <a:extLst>
              <a:ext uri="{FF2B5EF4-FFF2-40B4-BE49-F238E27FC236}">
                <a16:creationId xmlns:a16="http://schemas.microsoft.com/office/drawing/2014/main" id="{80B31898-16BD-5A48-9DAC-DE9072EA4BF9}"/>
              </a:ext>
            </a:extLst>
          </p:cNvPr>
          <p:cNvSpPr txBox="1">
            <a:spLocks/>
          </p:cNvSpPr>
          <p:nvPr/>
        </p:nvSpPr>
        <p:spPr>
          <a:xfrm>
            <a:off x="4099216" y="2535845"/>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9" name="Subtitle 2">
            <a:extLst>
              <a:ext uri="{FF2B5EF4-FFF2-40B4-BE49-F238E27FC236}">
                <a16:creationId xmlns:a16="http://schemas.microsoft.com/office/drawing/2014/main" id="{7C15509F-3C26-0A4D-90B7-A2633334AE4C}"/>
              </a:ext>
            </a:extLst>
          </p:cNvPr>
          <p:cNvSpPr txBox="1">
            <a:spLocks/>
          </p:cNvSpPr>
          <p:nvPr/>
        </p:nvSpPr>
        <p:spPr>
          <a:xfrm>
            <a:off x="4338067" y="2445178"/>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graphicFrame>
        <p:nvGraphicFramePr>
          <p:cNvPr id="13" name="Chart 12">
            <a:extLst>
              <a:ext uri="{FF2B5EF4-FFF2-40B4-BE49-F238E27FC236}">
                <a16:creationId xmlns:a16="http://schemas.microsoft.com/office/drawing/2014/main" id="{2D5364A1-6735-46ED-8F0A-B1DEA414E365}"/>
              </a:ext>
            </a:extLst>
          </p:cNvPr>
          <p:cNvGraphicFramePr/>
          <p:nvPr>
            <p:extLst>
              <p:ext uri="{D42A27DB-BD31-4B8C-83A1-F6EECF244321}">
                <p14:modId xmlns:p14="http://schemas.microsoft.com/office/powerpoint/2010/main" val="562477737"/>
              </p:ext>
            </p:extLst>
          </p:nvPr>
        </p:nvGraphicFramePr>
        <p:xfrm>
          <a:off x="380614" y="1174376"/>
          <a:ext cx="11097029" cy="489505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6DC08D9B-14C2-43F8-A2C3-45195F2AEBB0}"/>
              </a:ext>
            </a:extLst>
          </p:cNvPr>
          <p:cNvSpPr>
            <a:spLocks noGrp="1"/>
          </p:cNvSpPr>
          <p:nvPr>
            <p:ph type="sldNum" sz="quarter" idx="12"/>
          </p:nvPr>
        </p:nvSpPr>
        <p:spPr/>
        <p:txBody>
          <a:bodyPr/>
          <a:lstStyle/>
          <a:p>
            <a:fld id="{B29A27BB-4F56-8244-AF11-4F2ECECF74AF}" type="slidenum">
              <a:rPr lang="en-US" smtClean="0"/>
              <a:t>12</a:t>
            </a:fld>
            <a:endParaRPr lang="en-US"/>
          </a:p>
        </p:txBody>
      </p:sp>
      <p:sp>
        <p:nvSpPr>
          <p:cNvPr id="12" name="TextBox 11">
            <a:extLst>
              <a:ext uri="{FF2B5EF4-FFF2-40B4-BE49-F238E27FC236}">
                <a16:creationId xmlns:a16="http://schemas.microsoft.com/office/drawing/2014/main" id="{83FA4A78-DDF2-473D-A9E0-FBD416997AA0}"/>
              </a:ext>
            </a:extLst>
          </p:cNvPr>
          <p:cNvSpPr txBox="1"/>
          <p:nvPr/>
        </p:nvSpPr>
        <p:spPr>
          <a:xfrm>
            <a:off x="2638698" y="6337177"/>
            <a:ext cx="7942518" cy="430887"/>
          </a:xfrm>
          <a:prstGeom prst="rect">
            <a:avLst/>
          </a:prstGeom>
          <a:noFill/>
        </p:spPr>
        <p:txBody>
          <a:bodyPr wrap="square" rtlCol="0">
            <a:spAutoFit/>
          </a:bodyPr>
          <a:lstStyle/>
          <a:p>
            <a:r>
              <a:rPr lang="en-US" sz="1100" dirty="0">
                <a:latin typeface="Helvetica Neue" panose="02000503000000020004"/>
              </a:rPr>
              <a:t>Very few frac service firms report quarterly revenues resulting from the sale of hydraulic fracturing services.  The chart above attempts to track revenue-generating frac crews by company.</a:t>
            </a:r>
          </a:p>
        </p:txBody>
      </p:sp>
    </p:spTree>
    <p:extLst>
      <p:ext uri="{BB962C8B-B14F-4D97-AF65-F5344CB8AC3E}">
        <p14:creationId xmlns:p14="http://schemas.microsoft.com/office/powerpoint/2010/main" val="2281391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4" y="434258"/>
            <a:ext cx="11632092"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Hydraulic Fracturing </a:t>
            </a:r>
            <a:r>
              <a:rPr lang="en-US" sz="3600" b="1" dirty="0" err="1">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Rigs:Frac</a:t>
            </a:r>
            <a:r>
              <a:rPr lang="en-US" sz="3600" b="1"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 Crew Ratio</a:t>
            </a: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3"/>
          <a:stretch>
            <a:fillRect/>
          </a:stretch>
        </p:blipFill>
        <p:spPr>
          <a:xfrm>
            <a:off x="320287" y="6442880"/>
            <a:ext cx="1850277" cy="199869"/>
          </a:xfrm>
          <a:prstGeom prst="rect">
            <a:avLst/>
          </a:prstGeom>
        </p:spPr>
      </p:pic>
      <p:sp>
        <p:nvSpPr>
          <p:cNvPr id="2" name="Slide Number Placeholder 1">
            <a:extLst>
              <a:ext uri="{FF2B5EF4-FFF2-40B4-BE49-F238E27FC236}">
                <a16:creationId xmlns:a16="http://schemas.microsoft.com/office/drawing/2014/main" id="{ADEA1277-EE52-44AB-B90B-B0F7B408F489}"/>
              </a:ext>
            </a:extLst>
          </p:cNvPr>
          <p:cNvSpPr>
            <a:spLocks noGrp="1"/>
          </p:cNvSpPr>
          <p:nvPr>
            <p:ph type="sldNum" sz="quarter" idx="12"/>
          </p:nvPr>
        </p:nvSpPr>
        <p:spPr/>
        <p:txBody>
          <a:bodyPr/>
          <a:lstStyle/>
          <a:p>
            <a:fld id="{B29A27BB-4F56-8244-AF11-4F2ECECF74AF}" type="slidenum">
              <a:rPr lang="en-US" smtClean="0"/>
              <a:t>13</a:t>
            </a:fld>
            <a:endParaRPr lang="en-US"/>
          </a:p>
        </p:txBody>
      </p:sp>
      <p:graphicFrame>
        <p:nvGraphicFramePr>
          <p:cNvPr id="16" name="Chart 15">
            <a:extLst>
              <a:ext uri="{FF2B5EF4-FFF2-40B4-BE49-F238E27FC236}">
                <a16:creationId xmlns:a16="http://schemas.microsoft.com/office/drawing/2014/main" id="{3D4B2E87-997C-46FA-BEC3-8B15F1BFAEE9}"/>
              </a:ext>
            </a:extLst>
          </p:cNvPr>
          <p:cNvGraphicFramePr/>
          <p:nvPr>
            <p:extLst>
              <p:ext uri="{D42A27DB-BD31-4B8C-83A1-F6EECF244321}">
                <p14:modId xmlns:p14="http://schemas.microsoft.com/office/powerpoint/2010/main" val="4169734654"/>
              </p:ext>
            </p:extLst>
          </p:nvPr>
        </p:nvGraphicFramePr>
        <p:xfrm>
          <a:off x="547486" y="1311438"/>
          <a:ext cx="10930158" cy="466798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6523D38-40AD-4F33-8C1C-F96A70A9F88A}"/>
              </a:ext>
            </a:extLst>
          </p:cNvPr>
          <p:cNvSpPr txBox="1"/>
          <p:nvPr/>
        </p:nvSpPr>
        <p:spPr>
          <a:xfrm>
            <a:off x="2377440" y="6246123"/>
            <a:ext cx="8368937" cy="577081"/>
          </a:xfrm>
          <a:prstGeom prst="rect">
            <a:avLst/>
          </a:prstGeom>
          <a:noFill/>
        </p:spPr>
        <p:txBody>
          <a:bodyPr wrap="square" rtlCol="0">
            <a:spAutoFit/>
          </a:bodyPr>
          <a:lstStyle/>
          <a:p>
            <a:r>
              <a:rPr lang="en-US" sz="1050" dirty="0">
                <a:solidFill>
                  <a:schemeClr val="tx1">
                    <a:lumMod val="65000"/>
                    <a:lumOff val="35000"/>
                  </a:schemeClr>
                </a:solidFill>
                <a:latin typeface="Helvetica Neue" panose="02000503000000020004"/>
              </a:rPr>
              <a:t>Prior to 2016 it took 5 drilling rigs to keep a frac spread busy – most wells were vertical. By 2017, the ratio of rigs to frac spreads stabilized around 3.0.  But in Q2 2020, rigs kept running but frac stopped cold (see the spike).  Late 2020 and 2021, DUC completions drove frac work, so the ratio collapsed to 2.5.  Post COVID the ratio has again stabilized at 3 rigs per active frac crew in North America..</a:t>
            </a:r>
          </a:p>
        </p:txBody>
      </p:sp>
    </p:spTree>
    <p:extLst>
      <p:ext uri="{BB962C8B-B14F-4D97-AF65-F5344CB8AC3E}">
        <p14:creationId xmlns:p14="http://schemas.microsoft.com/office/powerpoint/2010/main" val="4164322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4" y="434258"/>
            <a:ext cx="10550622"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595959"/>
                </a:solidFill>
                <a:effectLst/>
                <a:uLnTx/>
                <a:uFillTx/>
                <a:latin typeface="Helvetica Neue" panose="02000503000000020004"/>
                <a:ea typeface="+mn-ea"/>
                <a:cs typeface="+mn-cs"/>
              </a:rPr>
              <a:t>Sand Supply  </a:t>
            </a:r>
            <a:r>
              <a:rPr kumimoji="0" lang="en-US" sz="4000" b="1" i="0" u="none" strike="noStrike" kern="1200" cap="none" spc="0" normalizeH="0" baseline="0" noProof="0" dirty="0">
                <a:ln>
                  <a:noFill/>
                </a:ln>
                <a:solidFill>
                  <a:prstClr val="white">
                    <a:lumMod val="65000"/>
                  </a:prstClr>
                </a:solidFill>
                <a:effectLst/>
                <a:uLnTx/>
                <a:uFillTx/>
                <a:latin typeface="Helvetica Neue" panose="02000503000000020004"/>
                <a:ea typeface="+mn-ea"/>
                <a:cs typeface="+mn-cs"/>
              </a:rPr>
              <a:t>Rail vs Implied In-Basin</a:t>
            </a:r>
            <a:endParaRPr kumimoji="0" lang="en-US" sz="4000" b="1" i="0" u="none" strike="noStrike" kern="1200" cap="none" spc="0" normalizeH="0" baseline="0" noProof="0" dirty="0">
              <a:ln>
                <a:noFill/>
              </a:ln>
              <a:solidFill>
                <a:srgbClr val="FF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sp>
        <p:nvSpPr>
          <p:cNvPr id="2" name="Slide Number Placeholder 1">
            <a:extLst>
              <a:ext uri="{FF2B5EF4-FFF2-40B4-BE49-F238E27FC236}">
                <a16:creationId xmlns:a16="http://schemas.microsoft.com/office/drawing/2014/main" id="{ADEA1277-EE52-44AB-B90B-B0F7B408F489}"/>
              </a:ext>
            </a:extLst>
          </p:cNvPr>
          <p:cNvSpPr>
            <a:spLocks noGrp="1"/>
          </p:cNvSpPr>
          <p:nvPr>
            <p:ph type="sldNum" sz="quarter" idx="12"/>
          </p:nvPr>
        </p:nvSpPr>
        <p:spPr/>
        <p:txBody>
          <a:bodyPr/>
          <a:lstStyle/>
          <a:p>
            <a:fld id="{B29A27BB-4F56-8244-AF11-4F2ECECF74AF}" type="slidenum">
              <a:rPr lang="en-US" smtClean="0"/>
              <a:t>14</a:t>
            </a:fld>
            <a:endParaRPr lang="en-US"/>
          </a:p>
        </p:txBody>
      </p:sp>
      <p:graphicFrame>
        <p:nvGraphicFramePr>
          <p:cNvPr id="14" name="Chart 13">
            <a:extLst>
              <a:ext uri="{FF2B5EF4-FFF2-40B4-BE49-F238E27FC236}">
                <a16:creationId xmlns:a16="http://schemas.microsoft.com/office/drawing/2014/main" id="{2AAA3987-AFF4-49AA-8FC2-F4B529BC9FAC}"/>
              </a:ext>
            </a:extLst>
          </p:cNvPr>
          <p:cNvGraphicFramePr/>
          <p:nvPr>
            <p:extLst>
              <p:ext uri="{D42A27DB-BD31-4B8C-83A1-F6EECF244321}">
                <p14:modId xmlns:p14="http://schemas.microsoft.com/office/powerpoint/2010/main" val="333649638"/>
              </p:ext>
            </p:extLst>
          </p:nvPr>
        </p:nvGraphicFramePr>
        <p:xfrm>
          <a:off x="554162" y="1765190"/>
          <a:ext cx="11097029" cy="3737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174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4" y="434258"/>
            <a:ext cx="11115888"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Equipment </a:t>
            </a:r>
            <a:r>
              <a:rPr kumimoji="0" lang="en-US" sz="4000" b="1" i="0" u="none" strike="noStrike" kern="1200" cap="none" spc="0" normalizeH="0" baseline="0" noProof="0" dirty="0">
                <a:ln>
                  <a:noFill/>
                </a:ln>
                <a:solidFill>
                  <a:prstClr val="white">
                    <a:lumMod val="65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Allison </a:t>
            </a:r>
            <a:r>
              <a:rPr kumimoji="0" lang="en-US" sz="4000" b="1" i="0" u="none" strike="noStrike" kern="1200" cap="none" spc="0" normalizeH="0" baseline="0" noProof="0" dirty="0" err="1">
                <a:ln>
                  <a:noFill/>
                </a:ln>
                <a:solidFill>
                  <a:prstClr val="white">
                    <a:lumMod val="65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NoAm</a:t>
            </a:r>
            <a:r>
              <a:rPr kumimoji="0" lang="en-US" sz="4000" b="1" i="0" u="none" strike="noStrike" kern="1200" cap="none" spc="0" normalizeH="0" baseline="0" noProof="0" dirty="0">
                <a:ln>
                  <a:noFill/>
                </a:ln>
                <a:solidFill>
                  <a:prstClr val="white">
                    <a:lumMod val="65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Off-Highway Sales</a:t>
            </a:r>
            <a:endParaRPr kumimoji="0" lang="en-US" sz="4000" b="1" i="0" u="none" strike="noStrike" kern="1200" cap="none" spc="0" normalizeH="0" baseline="0" noProof="0" dirty="0">
              <a:ln>
                <a:noFill/>
              </a:ln>
              <a:solidFill>
                <a:srgbClr val="FF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sp>
        <p:nvSpPr>
          <p:cNvPr id="2" name="Slide Number Placeholder 1">
            <a:extLst>
              <a:ext uri="{FF2B5EF4-FFF2-40B4-BE49-F238E27FC236}">
                <a16:creationId xmlns:a16="http://schemas.microsoft.com/office/drawing/2014/main" id="{54759849-83FF-4D70-BEB2-88AF97E7E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A27BB-4F56-8244-AF11-4F2ECECF7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160CD1F8-7276-4D74-A2B2-F89C9B77CDAF}"/>
              </a:ext>
            </a:extLst>
          </p:cNvPr>
          <p:cNvGraphicFramePr/>
          <p:nvPr>
            <p:extLst>
              <p:ext uri="{D42A27DB-BD31-4B8C-83A1-F6EECF244321}">
                <p14:modId xmlns:p14="http://schemas.microsoft.com/office/powerpoint/2010/main" val="763576452"/>
              </p:ext>
            </p:extLst>
          </p:nvPr>
        </p:nvGraphicFramePr>
        <p:xfrm>
          <a:off x="547486" y="1311438"/>
          <a:ext cx="10930158" cy="466798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057DC17-A7E9-4A83-B1DE-9D7A25BE3ACF}"/>
              </a:ext>
            </a:extLst>
          </p:cNvPr>
          <p:cNvSpPr txBox="1"/>
          <p:nvPr/>
        </p:nvSpPr>
        <p:spPr>
          <a:xfrm>
            <a:off x="2377440" y="6246123"/>
            <a:ext cx="8368937"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lumMod val="65000"/>
                    <a:lumOff val="35000"/>
                  </a:prstClr>
                </a:solidFill>
                <a:effectLst/>
                <a:uLnTx/>
                <a:uFillTx/>
                <a:latin typeface="Helvetica Neue" panose="02000503000000020004"/>
                <a:ea typeface="+mn-ea"/>
                <a:cs typeface="+mn-cs"/>
              </a:rPr>
              <a:t>Most of Allison Transmissions’ oilfield sales are through their North American off-highway group and most of that group’s sales have been to the pressure pumping industry…and most notably, frac and cement.  Allison’s frac sales trail an uptick in the frac market by about one year.  We believe that Allison’s primary customers are Halliburton and PTEN/</a:t>
            </a:r>
            <a:r>
              <a:rPr kumimoji="0" lang="en-US" sz="1050" b="0" i="0" u="none" strike="noStrike" kern="1200" cap="none" spc="0" normalizeH="0" baseline="0" noProof="0" dirty="0" err="1">
                <a:ln>
                  <a:noFill/>
                </a:ln>
                <a:solidFill>
                  <a:prstClr val="black">
                    <a:lumMod val="65000"/>
                    <a:lumOff val="35000"/>
                  </a:prstClr>
                </a:solidFill>
                <a:effectLst/>
                <a:uLnTx/>
                <a:uFillTx/>
                <a:latin typeface="Helvetica Neue" panose="02000503000000020004"/>
                <a:ea typeface="+mn-ea"/>
                <a:cs typeface="+mn-cs"/>
              </a:rPr>
              <a:t>Nextier</a:t>
            </a:r>
            <a:r>
              <a:rPr kumimoji="0" lang="en-US" sz="1050" b="0" i="0" u="none" strike="noStrike" kern="1200" cap="none" spc="0" normalizeH="0" baseline="0" noProof="0" dirty="0">
                <a:ln>
                  <a:noFill/>
                </a:ln>
                <a:solidFill>
                  <a:prstClr val="black">
                    <a:lumMod val="65000"/>
                    <a:lumOff val="35000"/>
                  </a:prstClr>
                </a:solidFill>
                <a:effectLst/>
                <a:uLnTx/>
                <a:uFillTx/>
                <a:latin typeface="Helvetica Neue" panose="02000503000000020004"/>
                <a:ea typeface="+mn-ea"/>
                <a:cs typeface="+mn-cs"/>
              </a:rPr>
              <a:t>. </a:t>
            </a:r>
            <a:r>
              <a:rPr kumimoji="0" lang="en-US" sz="1050" b="1" i="0" u="none" strike="noStrike" kern="1200" cap="none" spc="0" normalizeH="0" baseline="0" noProof="0" dirty="0">
                <a:ln>
                  <a:noFill/>
                </a:ln>
                <a:solidFill>
                  <a:prstClr val="black">
                    <a:lumMod val="65000"/>
                    <a:lumOff val="35000"/>
                  </a:prstClr>
                </a:solidFill>
                <a:effectLst/>
                <a:uLnTx/>
                <a:uFillTx/>
                <a:latin typeface="Helvetica Neue" panose="02000503000000020004"/>
                <a:ea typeface="+mn-ea"/>
                <a:cs typeface="+mn-cs"/>
              </a:rPr>
              <a:t>Frac halted transmission spending in Q3 2023</a:t>
            </a:r>
            <a:r>
              <a:rPr kumimoji="0" lang="en-US" sz="1050" b="0" i="0" u="none" strike="noStrike" kern="1200" cap="none" spc="0" normalizeH="0" baseline="0" noProof="0" dirty="0">
                <a:ln>
                  <a:noFill/>
                </a:ln>
                <a:solidFill>
                  <a:prstClr val="black">
                    <a:lumMod val="65000"/>
                    <a:lumOff val="35000"/>
                  </a:prstClr>
                </a:solidFill>
                <a:effectLst/>
                <a:uLnTx/>
                <a:uFillTx/>
                <a:latin typeface="Helvetica Neue" panose="02000503000000020004"/>
                <a:ea typeface="+mn-ea"/>
                <a:cs typeface="+mn-cs"/>
              </a:rPr>
              <a:t>.</a:t>
            </a:r>
          </a:p>
        </p:txBody>
      </p:sp>
    </p:spTree>
    <p:extLst>
      <p:ext uri="{BB962C8B-B14F-4D97-AF65-F5344CB8AC3E}">
        <p14:creationId xmlns:p14="http://schemas.microsoft.com/office/powerpoint/2010/main" val="103480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4" y="434258"/>
            <a:ext cx="11115888"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North America </a:t>
            </a:r>
            <a:r>
              <a:rPr lang="en-US" sz="4000" b="1" dirty="0">
                <a:solidFill>
                  <a:prstClr val="white">
                    <a:lumMod val="65000"/>
                  </a:prstClr>
                </a:solidFill>
                <a:latin typeface="Helvetica Neue" panose="02000503000000020004" pitchFamily="2" charset="0"/>
                <a:ea typeface="Helvetica Neue" panose="02000503000000020004" pitchFamily="2" charset="0"/>
                <a:cs typeface="Helvetica Neue" panose="02000503000000020004" pitchFamily="2" charset="0"/>
              </a:rPr>
              <a:t>Total Frac Fleet</a:t>
            </a:r>
            <a:endParaRPr kumimoji="0" lang="en-US" sz="4000" b="1" i="0" u="none" strike="noStrike" kern="1200" cap="none" spc="0" normalizeH="0" baseline="0" noProof="0" dirty="0">
              <a:ln>
                <a:noFill/>
              </a:ln>
              <a:solidFill>
                <a:prstClr val="black"/>
              </a:solidFill>
              <a:effectLst/>
              <a:highlight>
                <a:srgbClr val="FFFF00"/>
              </a:highlight>
              <a:uLnTx/>
              <a:uFillTx/>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sp>
        <p:nvSpPr>
          <p:cNvPr id="2" name="Slide Number Placeholder 1">
            <a:extLst>
              <a:ext uri="{FF2B5EF4-FFF2-40B4-BE49-F238E27FC236}">
                <a16:creationId xmlns:a16="http://schemas.microsoft.com/office/drawing/2014/main" id="{54759849-83FF-4D70-BEB2-88AF97E7E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A27BB-4F56-8244-AF11-4F2ECECF7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D06E4E0-4DE9-45B5-B5E7-ECB10382241D}"/>
              </a:ext>
            </a:extLst>
          </p:cNvPr>
          <p:cNvSpPr txBox="1"/>
          <p:nvPr/>
        </p:nvSpPr>
        <p:spPr>
          <a:xfrm>
            <a:off x="2339788" y="6323468"/>
            <a:ext cx="8659906" cy="430887"/>
          </a:xfrm>
          <a:prstGeom prst="rect">
            <a:avLst/>
          </a:prstGeom>
          <a:noFill/>
        </p:spPr>
        <p:txBody>
          <a:bodyPr wrap="square" rtlCol="0">
            <a:spAutoFit/>
          </a:bodyPr>
          <a:lstStyle/>
          <a:p>
            <a:r>
              <a:rPr lang="en-US" sz="1100" dirty="0">
                <a:latin typeface="Helvetica Neue" panose="02000503000000020004"/>
              </a:rPr>
              <a:t>The North American frac fleet saw about 50 crews go idle during 2023 due to deteriorating economics for E&amp;P companies. Despite the decline in activity, revenue generation per crew only fell 5%, making this one of the mildest downcycles ever in the frac industry.</a:t>
            </a:r>
          </a:p>
        </p:txBody>
      </p:sp>
      <p:graphicFrame>
        <p:nvGraphicFramePr>
          <p:cNvPr id="4" name="Chart 3">
            <a:extLst>
              <a:ext uri="{FF2B5EF4-FFF2-40B4-BE49-F238E27FC236}">
                <a16:creationId xmlns:a16="http://schemas.microsoft.com/office/drawing/2014/main" id="{C98587D8-0047-7F53-27D8-F9BB9AEC567C}"/>
              </a:ext>
            </a:extLst>
          </p:cNvPr>
          <p:cNvGraphicFramePr/>
          <p:nvPr/>
        </p:nvGraphicFramePr>
        <p:xfrm>
          <a:off x="346398" y="1240202"/>
          <a:ext cx="3732543" cy="45958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4FC0594-F35D-0C49-1789-B03C3E183B4C}"/>
              </a:ext>
            </a:extLst>
          </p:cNvPr>
          <p:cNvGraphicFramePr/>
          <p:nvPr/>
        </p:nvGraphicFramePr>
        <p:xfrm>
          <a:off x="4231341" y="1240202"/>
          <a:ext cx="3732543" cy="45958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79E90CEB-F8F7-7C58-D8E9-592A53C9C225}"/>
              </a:ext>
            </a:extLst>
          </p:cNvPr>
          <p:cNvGraphicFramePr/>
          <p:nvPr/>
        </p:nvGraphicFramePr>
        <p:xfrm>
          <a:off x="8116286" y="1240201"/>
          <a:ext cx="3732543" cy="45958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371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4" y="434258"/>
            <a:ext cx="11115888"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Company </a:t>
            </a:r>
            <a:r>
              <a:rPr lang="en-US" sz="4000" b="1" dirty="0">
                <a:solidFill>
                  <a:prstClr val="white">
                    <a:lumMod val="65000"/>
                  </a:prstClr>
                </a:solidFill>
                <a:latin typeface="Helvetica Neue" panose="02000503000000020004" pitchFamily="2" charset="0"/>
                <a:ea typeface="Helvetica Neue" panose="02000503000000020004" pitchFamily="2" charset="0"/>
                <a:cs typeface="Helvetica Neue" panose="02000503000000020004" pitchFamily="2" charset="0"/>
              </a:rPr>
              <a:t>Liberty Energy</a:t>
            </a:r>
            <a:endParaRPr kumimoji="0" lang="en-US" sz="4000" b="1" i="0" u="none" strike="noStrike" kern="1200" cap="none" spc="0" normalizeH="0" baseline="0" noProof="0" dirty="0">
              <a:ln>
                <a:noFill/>
              </a:ln>
              <a:solidFill>
                <a:prstClr val="black"/>
              </a:solidFill>
              <a:effectLst/>
              <a:highlight>
                <a:srgbClr val="FFFF00"/>
              </a:highlight>
              <a:uLnTx/>
              <a:uFillTx/>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sp>
        <p:nvSpPr>
          <p:cNvPr id="2" name="Slide Number Placeholder 1">
            <a:extLst>
              <a:ext uri="{FF2B5EF4-FFF2-40B4-BE49-F238E27FC236}">
                <a16:creationId xmlns:a16="http://schemas.microsoft.com/office/drawing/2014/main" id="{54759849-83FF-4D70-BEB2-88AF97E7E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A27BB-4F56-8244-AF11-4F2ECECF7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D06E4E0-4DE9-45B5-B5E7-ECB10382241D}"/>
              </a:ext>
            </a:extLst>
          </p:cNvPr>
          <p:cNvSpPr txBox="1"/>
          <p:nvPr/>
        </p:nvSpPr>
        <p:spPr>
          <a:xfrm>
            <a:off x="2212669" y="6211153"/>
            <a:ext cx="8659906" cy="600164"/>
          </a:xfrm>
          <a:prstGeom prst="rect">
            <a:avLst/>
          </a:prstGeom>
          <a:noFill/>
        </p:spPr>
        <p:txBody>
          <a:bodyPr wrap="square" rtlCol="0">
            <a:spAutoFit/>
          </a:bodyPr>
          <a:lstStyle/>
          <a:p>
            <a:r>
              <a:rPr lang="en-US" sz="1100" dirty="0">
                <a:latin typeface="Helvetica Neue" panose="02000503000000020004"/>
              </a:rPr>
              <a:t>Liberty Energy today consists of Liberty, SLB’s former </a:t>
            </a:r>
            <a:r>
              <a:rPr lang="en-US" sz="1100" dirty="0" err="1">
                <a:latin typeface="Helvetica Neue" panose="02000503000000020004"/>
              </a:rPr>
              <a:t>OneStim</a:t>
            </a:r>
            <a:r>
              <a:rPr lang="en-US" sz="1100" dirty="0">
                <a:latin typeface="Helvetica Neue" panose="02000503000000020004"/>
              </a:rPr>
              <a:t> division, and Weatherford’s US frac business. Charts above show Spears’ estimates of consolidated results. LBRT has an industry leading $24M/crew/quarter revenue generating rate. When LBRT wins a frac customer, that customer typically does not also employ a different frac service company.</a:t>
            </a:r>
          </a:p>
        </p:txBody>
      </p:sp>
      <p:graphicFrame>
        <p:nvGraphicFramePr>
          <p:cNvPr id="4" name="Chart 3">
            <a:extLst>
              <a:ext uri="{FF2B5EF4-FFF2-40B4-BE49-F238E27FC236}">
                <a16:creationId xmlns:a16="http://schemas.microsoft.com/office/drawing/2014/main" id="{C98587D8-0047-7F53-27D8-F9BB9AEC567C}"/>
              </a:ext>
            </a:extLst>
          </p:cNvPr>
          <p:cNvGraphicFramePr/>
          <p:nvPr>
            <p:extLst>
              <p:ext uri="{D42A27DB-BD31-4B8C-83A1-F6EECF244321}">
                <p14:modId xmlns:p14="http://schemas.microsoft.com/office/powerpoint/2010/main" val="3635366096"/>
              </p:ext>
            </p:extLst>
          </p:nvPr>
        </p:nvGraphicFramePr>
        <p:xfrm>
          <a:off x="346398" y="1240202"/>
          <a:ext cx="3732543" cy="45958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4FC0594-F35D-0C49-1789-B03C3E183B4C}"/>
              </a:ext>
            </a:extLst>
          </p:cNvPr>
          <p:cNvGraphicFramePr/>
          <p:nvPr>
            <p:extLst>
              <p:ext uri="{D42A27DB-BD31-4B8C-83A1-F6EECF244321}">
                <p14:modId xmlns:p14="http://schemas.microsoft.com/office/powerpoint/2010/main" val="1928257700"/>
              </p:ext>
            </p:extLst>
          </p:nvPr>
        </p:nvGraphicFramePr>
        <p:xfrm>
          <a:off x="4231341" y="1240202"/>
          <a:ext cx="3732543" cy="45958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79E90CEB-F8F7-7C58-D8E9-592A53C9C225}"/>
              </a:ext>
            </a:extLst>
          </p:cNvPr>
          <p:cNvGraphicFramePr/>
          <p:nvPr>
            <p:extLst>
              <p:ext uri="{D42A27DB-BD31-4B8C-83A1-F6EECF244321}">
                <p14:modId xmlns:p14="http://schemas.microsoft.com/office/powerpoint/2010/main" val="396176955"/>
              </p:ext>
            </p:extLst>
          </p:nvPr>
        </p:nvGraphicFramePr>
        <p:xfrm>
          <a:off x="8116286" y="1240201"/>
          <a:ext cx="3732543" cy="45958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88848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4" y="434258"/>
            <a:ext cx="11115888"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Company </a:t>
            </a:r>
            <a:r>
              <a:rPr lang="en-US" sz="4000" b="1" dirty="0" err="1">
                <a:solidFill>
                  <a:prstClr val="white">
                    <a:lumMod val="65000"/>
                  </a:prstClr>
                </a:solidFill>
                <a:latin typeface="Helvetica Neue" panose="02000503000000020004" pitchFamily="2" charset="0"/>
                <a:ea typeface="Helvetica Neue" panose="02000503000000020004" pitchFamily="2" charset="0"/>
                <a:cs typeface="Helvetica Neue" panose="02000503000000020004" pitchFamily="2" charset="0"/>
              </a:rPr>
              <a:t>ProFrac</a:t>
            </a:r>
            <a:endParaRPr kumimoji="0" lang="en-US" sz="4000" b="1" i="0" u="none" strike="noStrike" kern="1200" cap="none" spc="0" normalizeH="0" baseline="0" noProof="0" dirty="0">
              <a:ln>
                <a:noFill/>
              </a:ln>
              <a:solidFill>
                <a:prstClr val="black"/>
              </a:solidFill>
              <a:effectLst/>
              <a:highlight>
                <a:srgbClr val="FFFF00"/>
              </a:highlight>
              <a:uLnTx/>
              <a:uFillTx/>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sp>
        <p:nvSpPr>
          <p:cNvPr id="2" name="Slide Number Placeholder 1">
            <a:extLst>
              <a:ext uri="{FF2B5EF4-FFF2-40B4-BE49-F238E27FC236}">
                <a16:creationId xmlns:a16="http://schemas.microsoft.com/office/drawing/2014/main" id="{54759849-83FF-4D70-BEB2-88AF97E7E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9A27BB-4F56-8244-AF11-4F2ECECF7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D06E4E0-4DE9-45B5-B5E7-ECB10382241D}"/>
              </a:ext>
            </a:extLst>
          </p:cNvPr>
          <p:cNvSpPr txBox="1"/>
          <p:nvPr/>
        </p:nvSpPr>
        <p:spPr>
          <a:xfrm>
            <a:off x="2339788" y="6323468"/>
            <a:ext cx="8659906" cy="430887"/>
          </a:xfrm>
          <a:prstGeom prst="rect">
            <a:avLst/>
          </a:prstGeom>
          <a:noFill/>
        </p:spPr>
        <p:txBody>
          <a:bodyPr wrap="square" rtlCol="0">
            <a:spAutoFit/>
          </a:bodyPr>
          <a:lstStyle/>
          <a:p>
            <a:r>
              <a:rPr lang="en-US" sz="1100" dirty="0" err="1">
                <a:latin typeface="Helvetica Neue" panose="02000503000000020004"/>
              </a:rPr>
              <a:t>ProFrac</a:t>
            </a:r>
            <a:r>
              <a:rPr lang="en-US" sz="1100" dirty="0">
                <a:latin typeface="Helvetica Neue" panose="02000503000000020004"/>
              </a:rPr>
              <a:t> is a consolidator of the US frac industry. The charts above are pro forma all acquisitions – FTSI, US Well Service, Producers Service, REV….</a:t>
            </a:r>
          </a:p>
        </p:txBody>
      </p:sp>
      <p:graphicFrame>
        <p:nvGraphicFramePr>
          <p:cNvPr id="4" name="Chart 3">
            <a:extLst>
              <a:ext uri="{FF2B5EF4-FFF2-40B4-BE49-F238E27FC236}">
                <a16:creationId xmlns:a16="http://schemas.microsoft.com/office/drawing/2014/main" id="{C98587D8-0047-7F53-27D8-F9BB9AEC567C}"/>
              </a:ext>
            </a:extLst>
          </p:cNvPr>
          <p:cNvGraphicFramePr/>
          <p:nvPr>
            <p:extLst>
              <p:ext uri="{D42A27DB-BD31-4B8C-83A1-F6EECF244321}">
                <p14:modId xmlns:p14="http://schemas.microsoft.com/office/powerpoint/2010/main" val="2832329299"/>
              </p:ext>
            </p:extLst>
          </p:nvPr>
        </p:nvGraphicFramePr>
        <p:xfrm>
          <a:off x="346398" y="1240202"/>
          <a:ext cx="3732543" cy="45958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4FC0594-F35D-0C49-1789-B03C3E183B4C}"/>
              </a:ext>
            </a:extLst>
          </p:cNvPr>
          <p:cNvGraphicFramePr/>
          <p:nvPr>
            <p:extLst>
              <p:ext uri="{D42A27DB-BD31-4B8C-83A1-F6EECF244321}">
                <p14:modId xmlns:p14="http://schemas.microsoft.com/office/powerpoint/2010/main" val="1511796040"/>
              </p:ext>
            </p:extLst>
          </p:nvPr>
        </p:nvGraphicFramePr>
        <p:xfrm>
          <a:off x="4231341" y="1240202"/>
          <a:ext cx="3732543" cy="45958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79E90CEB-F8F7-7C58-D8E9-592A53C9C225}"/>
              </a:ext>
            </a:extLst>
          </p:cNvPr>
          <p:cNvGraphicFramePr/>
          <p:nvPr>
            <p:extLst>
              <p:ext uri="{D42A27DB-BD31-4B8C-83A1-F6EECF244321}">
                <p14:modId xmlns:p14="http://schemas.microsoft.com/office/powerpoint/2010/main" val="1086088134"/>
              </p:ext>
            </p:extLst>
          </p:nvPr>
        </p:nvGraphicFramePr>
        <p:xfrm>
          <a:off x="8116286" y="1240201"/>
          <a:ext cx="3732543" cy="45958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3838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4" y="434258"/>
            <a:ext cx="6303650"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Authors</a:t>
            </a: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sp>
        <p:nvSpPr>
          <p:cNvPr id="7" name="Subtitle 2">
            <a:extLst>
              <a:ext uri="{FF2B5EF4-FFF2-40B4-BE49-F238E27FC236}">
                <a16:creationId xmlns:a16="http://schemas.microsoft.com/office/drawing/2014/main" id="{F8AF5D92-5E83-BB46-A61E-7F05296E0744}"/>
              </a:ext>
            </a:extLst>
          </p:cNvPr>
          <p:cNvSpPr txBox="1">
            <a:spLocks/>
          </p:cNvSpPr>
          <p:nvPr/>
        </p:nvSpPr>
        <p:spPr>
          <a:xfrm>
            <a:off x="380614" y="1377345"/>
            <a:ext cx="3173619" cy="2770610"/>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600"/>
              </a:spcAft>
              <a:defRPr/>
            </a:pPr>
            <a:r>
              <a:rPr lang="en-US" sz="1200" b="1" spc="2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Contributors to this report include: </a:t>
            </a:r>
          </a:p>
          <a:p>
            <a:pPr algn="l">
              <a:lnSpc>
                <a:spcPct val="100000"/>
              </a:lnSpc>
              <a:spcBef>
                <a:spcPts val="0"/>
              </a:spcBef>
              <a:spcAft>
                <a:spcPts val="600"/>
              </a:spcAft>
              <a:defRPr/>
            </a:pPr>
            <a:endPar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lgn="l">
              <a:lnSpc>
                <a:spcPct val="100000"/>
              </a:lnSpc>
              <a:spcBef>
                <a:spcPts val="0"/>
              </a:spcBef>
              <a:spcAft>
                <a:spcPts val="600"/>
              </a:spcAft>
              <a:defRPr/>
            </a:pPr>
            <a:r>
              <a:rPr lang="en-US" sz="1200" b="1" spc="2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John Spears</a:t>
            </a:r>
          </a:p>
          <a:p>
            <a:pPr algn="l">
              <a:lnSpc>
                <a:spcPct val="100000"/>
              </a:lnSpc>
              <a:spcBef>
                <a:spcPts val="0"/>
              </a:spcBef>
              <a:spcAft>
                <a:spcPts val="600"/>
              </a:spcAft>
              <a:defRPr/>
            </a:pPr>
            <a:r>
              <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President / Drilling &amp; Production Outlook</a:t>
            </a:r>
          </a:p>
          <a:p>
            <a:pPr algn="l">
              <a:lnSpc>
                <a:spcPct val="100000"/>
              </a:lnSpc>
              <a:spcBef>
                <a:spcPts val="0"/>
              </a:spcBef>
              <a:spcAft>
                <a:spcPts val="600"/>
              </a:spcAft>
              <a:defRPr/>
            </a:pPr>
            <a:endPar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lgn="l">
              <a:lnSpc>
                <a:spcPct val="100000"/>
              </a:lnSpc>
              <a:spcBef>
                <a:spcPts val="0"/>
              </a:spcBef>
              <a:spcAft>
                <a:spcPts val="600"/>
              </a:spcAft>
              <a:defRPr/>
            </a:pPr>
            <a:r>
              <a:rPr lang="en-US" sz="1200" b="1" spc="2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Richard Spears</a:t>
            </a:r>
          </a:p>
          <a:p>
            <a:pPr algn="l">
              <a:lnSpc>
                <a:spcPct val="100000"/>
              </a:lnSpc>
              <a:spcBef>
                <a:spcPts val="0"/>
              </a:spcBef>
              <a:spcAft>
                <a:spcPts val="600"/>
              </a:spcAft>
              <a:defRPr/>
            </a:pPr>
            <a:r>
              <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Vice President – </a:t>
            </a:r>
            <a:r>
              <a:rPr lang="en-US" sz="1200" b="1"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Hydraulic Fracturing</a:t>
            </a:r>
          </a:p>
          <a:p>
            <a:pPr algn="l">
              <a:lnSpc>
                <a:spcPct val="100000"/>
              </a:lnSpc>
              <a:spcBef>
                <a:spcPts val="0"/>
              </a:spcBef>
              <a:spcAft>
                <a:spcPts val="600"/>
              </a:spcAft>
              <a:defRPr/>
            </a:pPr>
            <a:endPar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lgn="l">
              <a:lnSpc>
                <a:spcPct val="100000"/>
              </a:lnSpc>
              <a:spcBef>
                <a:spcPts val="0"/>
              </a:spcBef>
              <a:spcAft>
                <a:spcPts val="600"/>
              </a:spcAft>
              <a:defRPr/>
            </a:pPr>
            <a:r>
              <a:rPr lang="en-US" sz="1200" b="1" spc="2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Will Spears</a:t>
            </a:r>
          </a:p>
          <a:p>
            <a:pPr algn="l">
              <a:lnSpc>
                <a:spcPct val="100000"/>
              </a:lnSpc>
              <a:spcBef>
                <a:spcPts val="0"/>
              </a:spcBef>
              <a:spcAft>
                <a:spcPts val="600"/>
              </a:spcAft>
              <a:defRPr/>
            </a:pPr>
            <a:r>
              <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Data Analyst</a:t>
            </a:r>
          </a:p>
          <a:p>
            <a:pPr algn="l">
              <a:lnSpc>
                <a:spcPct val="100000"/>
              </a:lnSpc>
              <a:spcBef>
                <a:spcPts val="0"/>
              </a:spcBef>
              <a:spcAft>
                <a:spcPts val="600"/>
              </a:spcAft>
              <a:defRPr/>
            </a:pPr>
            <a:endPar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Subtitle 2">
            <a:extLst>
              <a:ext uri="{FF2B5EF4-FFF2-40B4-BE49-F238E27FC236}">
                <a16:creationId xmlns:a16="http://schemas.microsoft.com/office/drawing/2014/main" id="{7B6DE9EC-76FD-774A-AFD6-BF3D059C5ACB}"/>
              </a:ext>
            </a:extLst>
          </p:cNvPr>
          <p:cNvSpPr txBox="1">
            <a:spLocks/>
          </p:cNvSpPr>
          <p:nvPr/>
        </p:nvSpPr>
        <p:spPr>
          <a:xfrm>
            <a:off x="4114699" y="1879381"/>
            <a:ext cx="3469010" cy="3099238"/>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600"/>
              </a:spcAft>
              <a:defRPr/>
            </a:pPr>
            <a:r>
              <a:rPr lang="en-US" sz="1200" b="1" spc="2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Missy Parker </a:t>
            </a:r>
          </a:p>
          <a:p>
            <a:pPr algn="l">
              <a:lnSpc>
                <a:spcPct val="100000"/>
              </a:lnSpc>
              <a:spcBef>
                <a:spcPts val="0"/>
              </a:spcBef>
              <a:spcAft>
                <a:spcPts val="600"/>
              </a:spcAft>
              <a:defRPr/>
            </a:pPr>
            <a:r>
              <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Data Analyst</a:t>
            </a:r>
          </a:p>
          <a:p>
            <a:pPr algn="l">
              <a:lnSpc>
                <a:spcPct val="100000"/>
              </a:lnSpc>
              <a:spcBef>
                <a:spcPts val="0"/>
              </a:spcBef>
              <a:spcAft>
                <a:spcPts val="600"/>
              </a:spcAft>
              <a:defRPr/>
            </a:pPr>
            <a:endPar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lgn="l">
              <a:lnSpc>
                <a:spcPct val="100000"/>
              </a:lnSpc>
              <a:spcBef>
                <a:spcPts val="0"/>
              </a:spcBef>
              <a:spcAft>
                <a:spcPts val="600"/>
              </a:spcAft>
              <a:defRPr/>
            </a:pPr>
            <a:r>
              <a:rPr lang="en-US" sz="1200" b="1" spc="2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David </a:t>
            </a:r>
            <a:r>
              <a:rPr lang="en-US" sz="1200" b="1" spc="20" dirty="0" err="1">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Otte</a:t>
            </a:r>
            <a:endParaRPr lang="en-US" sz="1200" b="1" spc="2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endParaRPr>
          </a:p>
          <a:p>
            <a:pPr algn="l">
              <a:lnSpc>
                <a:spcPct val="100000"/>
              </a:lnSpc>
              <a:spcBef>
                <a:spcPts val="0"/>
              </a:spcBef>
              <a:spcAft>
                <a:spcPts val="600"/>
              </a:spcAft>
              <a:defRPr/>
            </a:pPr>
            <a:r>
              <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Publisher, Oilfield Market Report</a:t>
            </a:r>
          </a:p>
          <a:p>
            <a:pPr algn="l">
              <a:lnSpc>
                <a:spcPct val="100000"/>
              </a:lnSpc>
              <a:spcBef>
                <a:spcPts val="0"/>
              </a:spcBef>
              <a:spcAft>
                <a:spcPts val="600"/>
              </a:spcAft>
              <a:defRPr/>
            </a:pPr>
            <a:endPar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lgn="l">
              <a:lnSpc>
                <a:spcPct val="100000"/>
              </a:lnSpc>
              <a:spcBef>
                <a:spcPts val="0"/>
              </a:spcBef>
              <a:spcAft>
                <a:spcPts val="600"/>
              </a:spcAft>
              <a:defRPr/>
            </a:pPr>
            <a:r>
              <a:rPr lang="en-US" sz="1200" b="1" spc="2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David Hutchison</a:t>
            </a:r>
          </a:p>
          <a:p>
            <a:pPr algn="l">
              <a:lnSpc>
                <a:spcPct val="100000"/>
              </a:lnSpc>
              <a:spcBef>
                <a:spcPts val="0"/>
              </a:spcBef>
              <a:spcAft>
                <a:spcPts val="600"/>
              </a:spcAft>
              <a:defRPr/>
            </a:pPr>
            <a:r>
              <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Advisor to the Firm - </a:t>
            </a:r>
            <a:r>
              <a:rPr lang="en-US" sz="1200" b="1"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Proppants</a:t>
            </a:r>
          </a:p>
          <a:p>
            <a:pPr algn="l">
              <a:lnSpc>
                <a:spcPct val="100000"/>
              </a:lnSpc>
              <a:spcBef>
                <a:spcPts val="0"/>
              </a:spcBef>
              <a:spcAft>
                <a:spcPts val="600"/>
              </a:spcAft>
              <a:defRPr/>
            </a:pPr>
            <a:endPar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lgn="l">
              <a:lnSpc>
                <a:spcPct val="100000"/>
              </a:lnSpc>
              <a:spcBef>
                <a:spcPts val="0"/>
              </a:spcBef>
              <a:spcAft>
                <a:spcPts val="600"/>
              </a:spcAft>
              <a:defRPr/>
            </a:pPr>
            <a:r>
              <a:rPr lang="en-US" sz="1200" b="1" spc="2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Katie Bewley </a:t>
            </a:r>
          </a:p>
          <a:p>
            <a:pPr algn="l">
              <a:lnSpc>
                <a:spcPct val="100000"/>
              </a:lnSpc>
              <a:spcBef>
                <a:spcPts val="0"/>
              </a:spcBef>
              <a:spcAft>
                <a:spcPts val="600"/>
              </a:spcAft>
              <a:defRPr/>
            </a:pPr>
            <a:r>
              <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Director, Client Relations</a:t>
            </a:r>
          </a:p>
          <a:p>
            <a:pPr algn="l">
              <a:lnSpc>
                <a:spcPct val="100000"/>
              </a:lnSpc>
              <a:spcBef>
                <a:spcPts val="0"/>
              </a:spcBef>
              <a:spcAft>
                <a:spcPts val="600"/>
              </a:spcAft>
              <a:defRPr/>
            </a:pPr>
            <a:endParaRPr lang="en-US" sz="1200" spc="2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316A7712-2D71-49BB-9649-18C53DFB2E03}"/>
              </a:ext>
            </a:extLst>
          </p:cNvPr>
          <p:cNvSpPr>
            <a:spLocks noGrp="1"/>
          </p:cNvSpPr>
          <p:nvPr>
            <p:ph type="sldNum" sz="quarter" idx="12"/>
          </p:nvPr>
        </p:nvSpPr>
        <p:spPr/>
        <p:txBody>
          <a:bodyPr/>
          <a:lstStyle/>
          <a:p>
            <a:fld id="{B29A27BB-4F56-8244-AF11-4F2ECECF74AF}" type="slidenum">
              <a:rPr lang="en-US" smtClean="0"/>
              <a:t>19</a:t>
            </a:fld>
            <a:endParaRPr lang="en-US"/>
          </a:p>
        </p:txBody>
      </p:sp>
      <p:sp>
        <p:nvSpPr>
          <p:cNvPr id="8" name="Subtitle 2">
            <a:extLst>
              <a:ext uri="{FF2B5EF4-FFF2-40B4-BE49-F238E27FC236}">
                <a16:creationId xmlns:a16="http://schemas.microsoft.com/office/drawing/2014/main" id="{8B50C789-E950-4F97-B625-7DC8AB702210}"/>
              </a:ext>
            </a:extLst>
          </p:cNvPr>
          <p:cNvSpPr txBox="1">
            <a:spLocks/>
          </p:cNvSpPr>
          <p:nvPr/>
        </p:nvSpPr>
        <p:spPr>
          <a:xfrm>
            <a:off x="7510796" y="940945"/>
            <a:ext cx="4006272" cy="275298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600"/>
              </a:spcAft>
              <a:defRPr/>
            </a:pPr>
            <a:r>
              <a:rPr lang="en-US" sz="1200" spc="20" dirty="0">
                <a:latin typeface="Helvetica Neue" panose="02000503000000020004" pitchFamily="2" charset="0"/>
                <a:ea typeface="Helvetica Neue" panose="02000503000000020004" pitchFamily="2" charset="0"/>
                <a:cs typeface="Helvetica Neue" panose="02000503000000020004" pitchFamily="2" charset="0"/>
              </a:rPr>
              <a:t>Spears &amp; Associates has specialized in evaluating oilfield equipment and service markets and companies worldwide since 1965. The firm has completed 2400 custom oilfield market research projects around the world and will work for 225 clients in 2024. </a:t>
            </a:r>
          </a:p>
          <a:p>
            <a:pPr algn="l">
              <a:lnSpc>
                <a:spcPts val="1640"/>
              </a:lnSpc>
              <a:spcBef>
                <a:spcPts val="0"/>
              </a:spcBef>
              <a:spcAft>
                <a:spcPts val="600"/>
              </a:spcAft>
              <a:defRPr/>
            </a:pPr>
            <a:r>
              <a:rPr lang="en-US" sz="1200" spc="20" dirty="0">
                <a:latin typeface="Helvetica Neue" panose="02000503000000020004" pitchFamily="2" charset="0"/>
                <a:ea typeface="Helvetica Neue" panose="02000503000000020004" pitchFamily="2" charset="0"/>
                <a:cs typeface="Helvetica Neue" panose="02000503000000020004" pitchFamily="2" charset="0"/>
              </a:rPr>
              <a:t>The Firm is headquartered in Tulsa OK with colleagues in Fort Worth, Austin, Grand Junction, and Springfield, MO.</a:t>
            </a:r>
          </a:p>
        </p:txBody>
      </p:sp>
      <p:pic>
        <p:nvPicPr>
          <p:cNvPr id="9" name="Picture 8" descr="A group of people posing for the camera&#10;&#10;Description automatically generated">
            <a:extLst>
              <a:ext uri="{FF2B5EF4-FFF2-40B4-BE49-F238E27FC236}">
                <a16:creationId xmlns:a16="http://schemas.microsoft.com/office/drawing/2014/main" id="{60E35663-AF4E-4114-BF8B-E544A5F36FFA}"/>
              </a:ext>
            </a:extLst>
          </p:cNvPr>
          <p:cNvPicPr>
            <a:picLocks noChangeAspect="1"/>
          </p:cNvPicPr>
          <p:nvPr/>
        </p:nvPicPr>
        <p:blipFill>
          <a:blip r:embed="rId3"/>
          <a:stretch>
            <a:fillRect/>
          </a:stretch>
        </p:blipFill>
        <p:spPr>
          <a:xfrm>
            <a:off x="7583709" y="2805489"/>
            <a:ext cx="3554727" cy="2666291"/>
          </a:xfrm>
          <a:prstGeom prst="rect">
            <a:avLst/>
          </a:prstGeom>
        </p:spPr>
      </p:pic>
      <p:sp>
        <p:nvSpPr>
          <p:cNvPr id="11" name="TextBox 6">
            <a:extLst>
              <a:ext uri="{FF2B5EF4-FFF2-40B4-BE49-F238E27FC236}">
                <a16:creationId xmlns:a16="http://schemas.microsoft.com/office/drawing/2014/main" id="{19AC973F-11E6-42EE-B20F-BC5BA2BE96EB}"/>
              </a:ext>
            </a:extLst>
          </p:cNvPr>
          <p:cNvSpPr txBox="1"/>
          <p:nvPr/>
        </p:nvSpPr>
        <p:spPr>
          <a:xfrm>
            <a:off x="3581401" y="6323468"/>
            <a:ext cx="5404657"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563C1"/>
                </a:solidFill>
                <a:latin typeface="Helvetica Neue" panose="02000503000000020004"/>
                <a:hlinkClick r:id="rId4">
                  <a:extLst>
                    <a:ext uri="{A12FA001-AC4F-418D-AE19-62706E023703}">
                      <ahyp:hlinkClr xmlns:ahyp="http://schemas.microsoft.com/office/drawing/2018/hyperlinkcolor" val="tx"/>
                    </a:ext>
                  </a:extLst>
                </a:hlinkClick>
              </a:rPr>
              <a:t>www.spearsresearch.</a:t>
            </a:r>
            <a:r>
              <a:rPr lang="en-US" sz="1100" dirty="0">
                <a:solidFill>
                  <a:schemeClr val="bg1">
                    <a:lumMod val="65000"/>
                  </a:schemeClr>
                </a:solidFill>
                <a:latin typeface="Helvetica Neue" panose="02000503000000020004"/>
                <a:hlinkClick r:id="rId4">
                  <a:extLst>
                    <a:ext uri="{A12FA001-AC4F-418D-AE19-62706E023703}">
                      <ahyp:hlinkClr xmlns:ahyp="http://schemas.microsoft.com/office/drawing/2018/hyperlinkcolor" val="tx"/>
                    </a:ext>
                  </a:extLst>
                </a:hlinkClick>
              </a:rPr>
              <a:t>com</a:t>
            </a:r>
            <a:r>
              <a:rPr lang="en-US" sz="1100" dirty="0">
                <a:solidFill>
                  <a:schemeClr val="bg1">
                    <a:lumMod val="65000"/>
                  </a:schemeClr>
                </a:solidFill>
                <a:latin typeface="Helvetica Neue" panose="02000503000000020004"/>
              </a:rPr>
              <a:t>    / Tulsa, Oklahoma / 1.918.496.3434</a:t>
            </a:r>
          </a:p>
          <a:p>
            <a:r>
              <a:rPr lang="en-US" sz="1100" dirty="0">
                <a:solidFill>
                  <a:schemeClr val="bg1">
                    <a:lumMod val="65000"/>
                  </a:schemeClr>
                </a:solidFill>
                <a:latin typeface="Helvetica Neue" panose="02000503000000020004"/>
              </a:rPr>
              <a:t>Katie Bewley, Director, Client Relations / </a:t>
            </a:r>
            <a:r>
              <a:rPr lang="en-US" sz="1100" dirty="0">
                <a:solidFill>
                  <a:schemeClr val="bg1">
                    <a:lumMod val="75000"/>
                  </a:schemeClr>
                </a:solidFill>
                <a:latin typeface="Helvetica Neue" panose="02000503000000020004"/>
                <a:hlinkClick r:id="rId5"/>
              </a:rPr>
              <a:t>kbewley@spearsresearch.com</a:t>
            </a:r>
            <a:r>
              <a:rPr lang="en-US" sz="1100" dirty="0">
                <a:solidFill>
                  <a:schemeClr val="bg1">
                    <a:lumMod val="75000"/>
                  </a:schemeClr>
                </a:solidFill>
                <a:latin typeface="Helvetica Neue" panose="02000503000000020004"/>
              </a:rPr>
              <a:t>  </a:t>
            </a:r>
          </a:p>
        </p:txBody>
      </p:sp>
    </p:spTree>
    <p:extLst>
      <p:ext uri="{BB962C8B-B14F-4D97-AF65-F5344CB8AC3E}">
        <p14:creationId xmlns:p14="http://schemas.microsoft.com/office/powerpoint/2010/main" val="271328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4" y="434258"/>
            <a:ext cx="9469968"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Frac </a:t>
            </a:r>
            <a:r>
              <a:rPr lang="en-US" sz="4000" b="1"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US Market by Quarter</a:t>
            </a: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graphicFrame>
        <p:nvGraphicFramePr>
          <p:cNvPr id="13" name="Chart 12">
            <a:extLst>
              <a:ext uri="{FF2B5EF4-FFF2-40B4-BE49-F238E27FC236}">
                <a16:creationId xmlns:a16="http://schemas.microsoft.com/office/drawing/2014/main" id="{2D5364A1-6735-46ED-8F0A-B1DEA414E365}"/>
              </a:ext>
            </a:extLst>
          </p:cNvPr>
          <p:cNvGraphicFramePr/>
          <p:nvPr/>
        </p:nvGraphicFramePr>
        <p:xfrm>
          <a:off x="482600" y="1471929"/>
          <a:ext cx="11097029" cy="459749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DEA1277-EE52-44AB-B90B-B0F7B408F489}"/>
              </a:ext>
            </a:extLst>
          </p:cNvPr>
          <p:cNvSpPr>
            <a:spLocks noGrp="1"/>
          </p:cNvSpPr>
          <p:nvPr>
            <p:ph type="sldNum" sz="quarter" idx="12"/>
          </p:nvPr>
        </p:nvSpPr>
        <p:spPr/>
        <p:txBody>
          <a:bodyPr/>
          <a:lstStyle/>
          <a:p>
            <a:fld id="{B29A27BB-4F56-8244-AF11-4F2ECECF74AF}" type="slidenum">
              <a:rPr lang="en-US" smtClean="0"/>
              <a:t>2</a:t>
            </a:fld>
            <a:endParaRPr lang="en-US"/>
          </a:p>
        </p:txBody>
      </p:sp>
    </p:spTree>
    <p:extLst>
      <p:ext uri="{BB962C8B-B14F-4D97-AF65-F5344CB8AC3E}">
        <p14:creationId xmlns:p14="http://schemas.microsoft.com/office/powerpoint/2010/main" val="255961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4" y="434258"/>
            <a:ext cx="11373582"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Frac </a:t>
            </a:r>
            <a:r>
              <a:rPr lang="en-US" sz="4000" b="1"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US Land Frac Stages</a:t>
            </a:r>
          </a:p>
        </p:txBody>
      </p:sp>
      <p:sp>
        <p:nvSpPr>
          <p:cNvPr id="24" name="Subtitle 2">
            <a:extLst>
              <a:ext uri="{FF2B5EF4-FFF2-40B4-BE49-F238E27FC236}">
                <a16:creationId xmlns:a16="http://schemas.microsoft.com/office/drawing/2014/main" id="{5A022BD9-A275-0B47-81DB-041DBF05F28C}"/>
              </a:ext>
            </a:extLst>
          </p:cNvPr>
          <p:cNvSpPr txBox="1">
            <a:spLocks/>
          </p:cNvSpPr>
          <p:nvPr/>
        </p:nvSpPr>
        <p:spPr>
          <a:xfrm>
            <a:off x="5149491" y="2822207"/>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28%</a:t>
            </a:r>
          </a:p>
        </p:txBody>
      </p:sp>
      <p:sp>
        <p:nvSpPr>
          <p:cNvPr id="25" name="Subtitle 2">
            <a:extLst>
              <a:ext uri="{FF2B5EF4-FFF2-40B4-BE49-F238E27FC236}">
                <a16:creationId xmlns:a16="http://schemas.microsoft.com/office/drawing/2014/main" id="{B2FA9914-C881-8446-B088-8D13C3E8B0A4}"/>
              </a:ext>
            </a:extLst>
          </p:cNvPr>
          <p:cNvSpPr txBox="1">
            <a:spLocks/>
          </p:cNvSpPr>
          <p:nvPr/>
        </p:nvSpPr>
        <p:spPr>
          <a:xfrm>
            <a:off x="4820501" y="4102048"/>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28%</a:t>
            </a:r>
          </a:p>
        </p:txBody>
      </p:sp>
      <p:sp>
        <p:nvSpPr>
          <p:cNvPr id="27" name="Subtitle 2">
            <a:extLst>
              <a:ext uri="{FF2B5EF4-FFF2-40B4-BE49-F238E27FC236}">
                <a16:creationId xmlns:a16="http://schemas.microsoft.com/office/drawing/2014/main" id="{1CF1A56D-8828-774F-B341-46FC362C4467}"/>
              </a:ext>
            </a:extLst>
          </p:cNvPr>
          <p:cNvSpPr txBox="1">
            <a:spLocks/>
          </p:cNvSpPr>
          <p:nvPr/>
        </p:nvSpPr>
        <p:spPr>
          <a:xfrm>
            <a:off x="3693513" y="2885666"/>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14%</a:t>
            </a:r>
          </a:p>
        </p:txBody>
      </p:sp>
      <p:sp>
        <p:nvSpPr>
          <p:cNvPr id="28" name="Subtitle 2">
            <a:extLst>
              <a:ext uri="{FF2B5EF4-FFF2-40B4-BE49-F238E27FC236}">
                <a16:creationId xmlns:a16="http://schemas.microsoft.com/office/drawing/2014/main" id="{80B31898-16BD-5A48-9DAC-DE9072EA4BF9}"/>
              </a:ext>
            </a:extLst>
          </p:cNvPr>
          <p:cNvSpPr txBox="1">
            <a:spLocks/>
          </p:cNvSpPr>
          <p:nvPr/>
        </p:nvSpPr>
        <p:spPr>
          <a:xfrm>
            <a:off x="4099216" y="2535845"/>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9" name="Subtitle 2">
            <a:extLst>
              <a:ext uri="{FF2B5EF4-FFF2-40B4-BE49-F238E27FC236}">
                <a16:creationId xmlns:a16="http://schemas.microsoft.com/office/drawing/2014/main" id="{7C15509F-3C26-0A4D-90B7-A2633334AE4C}"/>
              </a:ext>
            </a:extLst>
          </p:cNvPr>
          <p:cNvSpPr txBox="1">
            <a:spLocks/>
          </p:cNvSpPr>
          <p:nvPr/>
        </p:nvSpPr>
        <p:spPr>
          <a:xfrm>
            <a:off x="4338067" y="2445178"/>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graphicFrame>
        <p:nvGraphicFramePr>
          <p:cNvPr id="13" name="Chart 12">
            <a:extLst>
              <a:ext uri="{FF2B5EF4-FFF2-40B4-BE49-F238E27FC236}">
                <a16:creationId xmlns:a16="http://schemas.microsoft.com/office/drawing/2014/main" id="{2D5364A1-6735-46ED-8F0A-B1DEA414E365}"/>
              </a:ext>
            </a:extLst>
          </p:cNvPr>
          <p:cNvGraphicFramePr/>
          <p:nvPr/>
        </p:nvGraphicFramePr>
        <p:xfrm>
          <a:off x="482600" y="1471929"/>
          <a:ext cx="11097029" cy="459749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6DC08D9B-14C2-43F8-A2C3-45195F2AEBB0}"/>
              </a:ext>
            </a:extLst>
          </p:cNvPr>
          <p:cNvSpPr>
            <a:spLocks noGrp="1"/>
          </p:cNvSpPr>
          <p:nvPr>
            <p:ph type="sldNum" sz="quarter" idx="12"/>
          </p:nvPr>
        </p:nvSpPr>
        <p:spPr/>
        <p:txBody>
          <a:bodyPr/>
          <a:lstStyle/>
          <a:p>
            <a:fld id="{B29A27BB-4F56-8244-AF11-4F2ECECF74AF}" type="slidenum">
              <a:rPr lang="en-US" smtClean="0"/>
              <a:t>3</a:t>
            </a:fld>
            <a:endParaRPr lang="en-US"/>
          </a:p>
        </p:txBody>
      </p:sp>
      <p:sp>
        <p:nvSpPr>
          <p:cNvPr id="12" name="TextBox 11">
            <a:extLst>
              <a:ext uri="{FF2B5EF4-FFF2-40B4-BE49-F238E27FC236}">
                <a16:creationId xmlns:a16="http://schemas.microsoft.com/office/drawing/2014/main" id="{83FA4A78-DDF2-473D-A9E0-FBD416997AA0}"/>
              </a:ext>
            </a:extLst>
          </p:cNvPr>
          <p:cNvSpPr txBox="1"/>
          <p:nvPr/>
        </p:nvSpPr>
        <p:spPr>
          <a:xfrm>
            <a:off x="2805953" y="6294246"/>
            <a:ext cx="7775262" cy="577081"/>
          </a:xfrm>
          <a:prstGeom prst="rect">
            <a:avLst/>
          </a:prstGeom>
          <a:noFill/>
        </p:spPr>
        <p:txBody>
          <a:bodyPr wrap="square" rtlCol="0">
            <a:spAutoFit/>
          </a:bodyPr>
          <a:lstStyle/>
          <a:p>
            <a:r>
              <a:rPr lang="en-US" sz="1050" dirty="0">
                <a:latin typeface="Helvetica Neue" panose="02000503000000020004"/>
              </a:rPr>
              <a:t>Why does the number of frac stages pumped per quarter rise faster than drilling activity or frac crew count? This is a combination of three factors: Ever increasing lateral length, ever increasing frac stage density, and ever increasing pumping efficiency – more hours pumped per day, more </a:t>
            </a:r>
            <a:r>
              <a:rPr lang="en-US" sz="1050" dirty="0" err="1">
                <a:latin typeface="Helvetica Neue" panose="02000503000000020004"/>
              </a:rPr>
              <a:t>simulfrac</a:t>
            </a:r>
            <a:r>
              <a:rPr lang="en-US" sz="1050" dirty="0">
                <a:latin typeface="Helvetica Neue" panose="02000503000000020004"/>
              </a:rPr>
              <a:t> operations,… More frac work is done with less equipment.</a:t>
            </a:r>
          </a:p>
        </p:txBody>
      </p:sp>
    </p:spTree>
    <p:extLst>
      <p:ext uri="{BB962C8B-B14F-4D97-AF65-F5344CB8AC3E}">
        <p14:creationId xmlns:p14="http://schemas.microsoft.com/office/powerpoint/2010/main" val="164330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4" y="434258"/>
            <a:ext cx="11373582"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Frac </a:t>
            </a:r>
            <a:r>
              <a:rPr lang="en-US" sz="4000" b="1"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US Frac Stages Per Crew Per Quarter</a:t>
            </a:r>
          </a:p>
        </p:txBody>
      </p:sp>
      <p:sp>
        <p:nvSpPr>
          <p:cNvPr id="24" name="Subtitle 2">
            <a:extLst>
              <a:ext uri="{FF2B5EF4-FFF2-40B4-BE49-F238E27FC236}">
                <a16:creationId xmlns:a16="http://schemas.microsoft.com/office/drawing/2014/main" id="{5A022BD9-A275-0B47-81DB-041DBF05F28C}"/>
              </a:ext>
            </a:extLst>
          </p:cNvPr>
          <p:cNvSpPr txBox="1">
            <a:spLocks/>
          </p:cNvSpPr>
          <p:nvPr/>
        </p:nvSpPr>
        <p:spPr>
          <a:xfrm>
            <a:off x="5149491" y="2822207"/>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28%</a:t>
            </a:r>
          </a:p>
        </p:txBody>
      </p:sp>
      <p:sp>
        <p:nvSpPr>
          <p:cNvPr id="25" name="Subtitle 2">
            <a:extLst>
              <a:ext uri="{FF2B5EF4-FFF2-40B4-BE49-F238E27FC236}">
                <a16:creationId xmlns:a16="http://schemas.microsoft.com/office/drawing/2014/main" id="{B2FA9914-C881-8446-B088-8D13C3E8B0A4}"/>
              </a:ext>
            </a:extLst>
          </p:cNvPr>
          <p:cNvSpPr txBox="1">
            <a:spLocks/>
          </p:cNvSpPr>
          <p:nvPr/>
        </p:nvSpPr>
        <p:spPr>
          <a:xfrm>
            <a:off x="4820501" y="4102048"/>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28%</a:t>
            </a:r>
          </a:p>
        </p:txBody>
      </p:sp>
      <p:sp>
        <p:nvSpPr>
          <p:cNvPr id="27" name="Subtitle 2">
            <a:extLst>
              <a:ext uri="{FF2B5EF4-FFF2-40B4-BE49-F238E27FC236}">
                <a16:creationId xmlns:a16="http://schemas.microsoft.com/office/drawing/2014/main" id="{1CF1A56D-8828-774F-B341-46FC362C4467}"/>
              </a:ext>
            </a:extLst>
          </p:cNvPr>
          <p:cNvSpPr txBox="1">
            <a:spLocks/>
          </p:cNvSpPr>
          <p:nvPr/>
        </p:nvSpPr>
        <p:spPr>
          <a:xfrm>
            <a:off x="3693513" y="2885666"/>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14%</a:t>
            </a:r>
          </a:p>
        </p:txBody>
      </p:sp>
      <p:sp>
        <p:nvSpPr>
          <p:cNvPr id="28" name="Subtitle 2">
            <a:extLst>
              <a:ext uri="{FF2B5EF4-FFF2-40B4-BE49-F238E27FC236}">
                <a16:creationId xmlns:a16="http://schemas.microsoft.com/office/drawing/2014/main" id="{80B31898-16BD-5A48-9DAC-DE9072EA4BF9}"/>
              </a:ext>
            </a:extLst>
          </p:cNvPr>
          <p:cNvSpPr txBox="1">
            <a:spLocks/>
          </p:cNvSpPr>
          <p:nvPr/>
        </p:nvSpPr>
        <p:spPr>
          <a:xfrm>
            <a:off x="4099216" y="2535845"/>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9" name="Subtitle 2">
            <a:extLst>
              <a:ext uri="{FF2B5EF4-FFF2-40B4-BE49-F238E27FC236}">
                <a16:creationId xmlns:a16="http://schemas.microsoft.com/office/drawing/2014/main" id="{7C15509F-3C26-0A4D-90B7-A2633334AE4C}"/>
              </a:ext>
            </a:extLst>
          </p:cNvPr>
          <p:cNvSpPr txBox="1">
            <a:spLocks/>
          </p:cNvSpPr>
          <p:nvPr/>
        </p:nvSpPr>
        <p:spPr>
          <a:xfrm>
            <a:off x="4338067" y="2445178"/>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graphicFrame>
        <p:nvGraphicFramePr>
          <p:cNvPr id="13" name="Chart 12">
            <a:extLst>
              <a:ext uri="{FF2B5EF4-FFF2-40B4-BE49-F238E27FC236}">
                <a16:creationId xmlns:a16="http://schemas.microsoft.com/office/drawing/2014/main" id="{2D5364A1-6735-46ED-8F0A-B1DEA414E365}"/>
              </a:ext>
            </a:extLst>
          </p:cNvPr>
          <p:cNvGraphicFramePr/>
          <p:nvPr>
            <p:extLst>
              <p:ext uri="{D42A27DB-BD31-4B8C-83A1-F6EECF244321}">
                <p14:modId xmlns:p14="http://schemas.microsoft.com/office/powerpoint/2010/main" val="692049990"/>
              </p:ext>
            </p:extLst>
          </p:nvPr>
        </p:nvGraphicFramePr>
        <p:xfrm>
          <a:off x="482600" y="1471929"/>
          <a:ext cx="11097029" cy="459749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6DC08D9B-14C2-43F8-A2C3-45195F2AEBB0}"/>
              </a:ext>
            </a:extLst>
          </p:cNvPr>
          <p:cNvSpPr>
            <a:spLocks noGrp="1"/>
          </p:cNvSpPr>
          <p:nvPr>
            <p:ph type="sldNum" sz="quarter" idx="12"/>
          </p:nvPr>
        </p:nvSpPr>
        <p:spPr/>
        <p:txBody>
          <a:bodyPr/>
          <a:lstStyle/>
          <a:p>
            <a:fld id="{B29A27BB-4F56-8244-AF11-4F2ECECF74AF}" type="slidenum">
              <a:rPr lang="en-US" smtClean="0"/>
              <a:t>4</a:t>
            </a:fld>
            <a:endParaRPr lang="en-US"/>
          </a:p>
        </p:txBody>
      </p:sp>
      <p:sp>
        <p:nvSpPr>
          <p:cNvPr id="12" name="TextBox 11">
            <a:extLst>
              <a:ext uri="{FF2B5EF4-FFF2-40B4-BE49-F238E27FC236}">
                <a16:creationId xmlns:a16="http://schemas.microsoft.com/office/drawing/2014/main" id="{83FA4A78-DDF2-473D-A9E0-FBD416997AA0}"/>
              </a:ext>
            </a:extLst>
          </p:cNvPr>
          <p:cNvSpPr txBox="1"/>
          <p:nvPr/>
        </p:nvSpPr>
        <p:spPr>
          <a:xfrm>
            <a:off x="2752165" y="6221141"/>
            <a:ext cx="7829050" cy="577081"/>
          </a:xfrm>
          <a:prstGeom prst="rect">
            <a:avLst/>
          </a:prstGeom>
          <a:noFill/>
        </p:spPr>
        <p:txBody>
          <a:bodyPr wrap="square" rtlCol="0">
            <a:spAutoFit/>
          </a:bodyPr>
          <a:lstStyle/>
          <a:p>
            <a:r>
              <a:rPr lang="en-US" sz="1050" dirty="0">
                <a:latin typeface="Helvetica Neue" panose="02000503000000020004"/>
              </a:rPr>
              <a:t>One key metric of the industry is the number of stages pumped per period of time per frac crew.  Efficiencies in the frac industry allow stage count to exceed previous highs but with half the trucks. Pre-COVID frac crews pumped 300 stages per quarter average. Today, 600, which is double in just 4 years.</a:t>
            </a:r>
          </a:p>
        </p:txBody>
      </p:sp>
    </p:spTree>
    <p:extLst>
      <p:ext uri="{BB962C8B-B14F-4D97-AF65-F5344CB8AC3E}">
        <p14:creationId xmlns:p14="http://schemas.microsoft.com/office/powerpoint/2010/main" val="332277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4" y="434258"/>
            <a:ext cx="11373582"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Frac </a:t>
            </a:r>
            <a:r>
              <a:rPr lang="en-US" sz="4000" b="1"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North American Frac Crews</a:t>
            </a:r>
          </a:p>
        </p:txBody>
      </p:sp>
      <p:sp>
        <p:nvSpPr>
          <p:cNvPr id="24" name="Subtitle 2">
            <a:extLst>
              <a:ext uri="{FF2B5EF4-FFF2-40B4-BE49-F238E27FC236}">
                <a16:creationId xmlns:a16="http://schemas.microsoft.com/office/drawing/2014/main" id="{5A022BD9-A275-0B47-81DB-041DBF05F28C}"/>
              </a:ext>
            </a:extLst>
          </p:cNvPr>
          <p:cNvSpPr txBox="1">
            <a:spLocks/>
          </p:cNvSpPr>
          <p:nvPr/>
        </p:nvSpPr>
        <p:spPr>
          <a:xfrm>
            <a:off x="5149491" y="2822207"/>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28%</a:t>
            </a:r>
          </a:p>
        </p:txBody>
      </p:sp>
      <p:sp>
        <p:nvSpPr>
          <p:cNvPr id="25" name="Subtitle 2">
            <a:extLst>
              <a:ext uri="{FF2B5EF4-FFF2-40B4-BE49-F238E27FC236}">
                <a16:creationId xmlns:a16="http://schemas.microsoft.com/office/drawing/2014/main" id="{B2FA9914-C881-8446-B088-8D13C3E8B0A4}"/>
              </a:ext>
            </a:extLst>
          </p:cNvPr>
          <p:cNvSpPr txBox="1">
            <a:spLocks/>
          </p:cNvSpPr>
          <p:nvPr/>
        </p:nvSpPr>
        <p:spPr>
          <a:xfrm>
            <a:off x="4820501" y="4102048"/>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28%</a:t>
            </a:r>
          </a:p>
        </p:txBody>
      </p:sp>
      <p:sp>
        <p:nvSpPr>
          <p:cNvPr id="27" name="Subtitle 2">
            <a:extLst>
              <a:ext uri="{FF2B5EF4-FFF2-40B4-BE49-F238E27FC236}">
                <a16:creationId xmlns:a16="http://schemas.microsoft.com/office/drawing/2014/main" id="{1CF1A56D-8828-774F-B341-46FC362C4467}"/>
              </a:ext>
            </a:extLst>
          </p:cNvPr>
          <p:cNvSpPr txBox="1">
            <a:spLocks/>
          </p:cNvSpPr>
          <p:nvPr/>
        </p:nvSpPr>
        <p:spPr>
          <a:xfrm>
            <a:off x="3693513" y="2885666"/>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14%</a:t>
            </a:r>
          </a:p>
        </p:txBody>
      </p:sp>
      <p:sp>
        <p:nvSpPr>
          <p:cNvPr id="28" name="Subtitle 2">
            <a:extLst>
              <a:ext uri="{FF2B5EF4-FFF2-40B4-BE49-F238E27FC236}">
                <a16:creationId xmlns:a16="http://schemas.microsoft.com/office/drawing/2014/main" id="{80B31898-16BD-5A48-9DAC-DE9072EA4BF9}"/>
              </a:ext>
            </a:extLst>
          </p:cNvPr>
          <p:cNvSpPr txBox="1">
            <a:spLocks/>
          </p:cNvSpPr>
          <p:nvPr/>
        </p:nvSpPr>
        <p:spPr>
          <a:xfrm>
            <a:off x="4099216" y="2535845"/>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9" name="Subtitle 2">
            <a:extLst>
              <a:ext uri="{FF2B5EF4-FFF2-40B4-BE49-F238E27FC236}">
                <a16:creationId xmlns:a16="http://schemas.microsoft.com/office/drawing/2014/main" id="{7C15509F-3C26-0A4D-90B7-A2633334AE4C}"/>
              </a:ext>
            </a:extLst>
          </p:cNvPr>
          <p:cNvSpPr txBox="1">
            <a:spLocks/>
          </p:cNvSpPr>
          <p:nvPr/>
        </p:nvSpPr>
        <p:spPr>
          <a:xfrm>
            <a:off x="4338067" y="2445178"/>
            <a:ext cx="657921" cy="328842"/>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80"/>
              </a:lnSpc>
              <a:spcBef>
                <a:spcPts val="0"/>
              </a:spcBef>
              <a:spcAft>
                <a:spcPts val="600"/>
              </a:spcAf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graphicFrame>
        <p:nvGraphicFramePr>
          <p:cNvPr id="13" name="Chart 12">
            <a:extLst>
              <a:ext uri="{FF2B5EF4-FFF2-40B4-BE49-F238E27FC236}">
                <a16:creationId xmlns:a16="http://schemas.microsoft.com/office/drawing/2014/main" id="{2D5364A1-6735-46ED-8F0A-B1DEA414E365}"/>
              </a:ext>
            </a:extLst>
          </p:cNvPr>
          <p:cNvGraphicFramePr/>
          <p:nvPr>
            <p:extLst>
              <p:ext uri="{D42A27DB-BD31-4B8C-83A1-F6EECF244321}">
                <p14:modId xmlns:p14="http://schemas.microsoft.com/office/powerpoint/2010/main" val="3655262581"/>
              </p:ext>
            </p:extLst>
          </p:nvPr>
        </p:nvGraphicFramePr>
        <p:xfrm>
          <a:off x="380614" y="1174376"/>
          <a:ext cx="11097029" cy="489505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6DC08D9B-14C2-43F8-A2C3-45195F2AEBB0}"/>
              </a:ext>
            </a:extLst>
          </p:cNvPr>
          <p:cNvSpPr>
            <a:spLocks noGrp="1"/>
          </p:cNvSpPr>
          <p:nvPr>
            <p:ph type="sldNum" sz="quarter" idx="12"/>
          </p:nvPr>
        </p:nvSpPr>
        <p:spPr/>
        <p:txBody>
          <a:bodyPr/>
          <a:lstStyle/>
          <a:p>
            <a:fld id="{B29A27BB-4F56-8244-AF11-4F2ECECF74AF}" type="slidenum">
              <a:rPr lang="en-US" smtClean="0"/>
              <a:t>5</a:t>
            </a:fld>
            <a:endParaRPr lang="en-US"/>
          </a:p>
        </p:txBody>
      </p:sp>
      <p:sp>
        <p:nvSpPr>
          <p:cNvPr id="12" name="TextBox 11">
            <a:extLst>
              <a:ext uri="{FF2B5EF4-FFF2-40B4-BE49-F238E27FC236}">
                <a16:creationId xmlns:a16="http://schemas.microsoft.com/office/drawing/2014/main" id="{83FA4A78-DDF2-473D-A9E0-FBD416997AA0}"/>
              </a:ext>
            </a:extLst>
          </p:cNvPr>
          <p:cNvSpPr txBox="1"/>
          <p:nvPr/>
        </p:nvSpPr>
        <p:spPr>
          <a:xfrm>
            <a:off x="2638698" y="6337177"/>
            <a:ext cx="7942518" cy="430887"/>
          </a:xfrm>
          <a:prstGeom prst="rect">
            <a:avLst/>
          </a:prstGeom>
          <a:noFill/>
        </p:spPr>
        <p:txBody>
          <a:bodyPr wrap="square" rtlCol="0">
            <a:spAutoFit/>
          </a:bodyPr>
          <a:lstStyle/>
          <a:p>
            <a:r>
              <a:rPr lang="en-US" sz="1100" dirty="0">
                <a:latin typeface="Helvetica Neue" panose="02000503000000020004"/>
              </a:rPr>
              <a:t>Very few frac service firms report quarterly revenues resulting from the sale of hydraulic fracturing services.  The chart above attempts to track and forecast quarterly active frac crews by company.</a:t>
            </a:r>
          </a:p>
        </p:txBody>
      </p:sp>
    </p:spTree>
    <p:extLst>
      <p:ext uri="{BB962C8B-B14F-4D97-AF65-F5344CB8AC3E}">
        <p14:creationId xmlns:p14="http://schemas.microsoft.com/office/powerpoint/2010/main" val="166119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3" y="434258"/>
            <a:ext cx="11647903"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Hydraulic Fracturing </a:t>
            </a:r>
            <a:r>
              <a:rPr lang="en-US" sz="4000" b="1"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US Frac Revenues ‘24</a:t>
            </a: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sp>
        <p:nvSpPr>
          <p:cNvPr id="2" name="Slide Number Placeholder 1">
            <a:extLst>
              <a:ext uri="{FF2B5EF4-FFF2-40B4-BE49-F238E27FC236}">
                <a16:creationId xmlns:a16="http://schemas.microsoft.com/office/drawing/2014/main" id="{4A56B929-71F4-443A-9894-0AC83DF3EC27}"/>
              </a:ext>
            </a:extLst>
          </p:cNvPr>
          <p:cNvSpPr>
            <a:spLocks noGrp="1"/>
          </p:cNvSpPr>
          <p:nvPr>
            <p:ph type="sldNum" sz="quarter" idx="12"/>
          </p:nvPr>
        </p:nvSpPr>
        <p:spPr/>
        <p:txBody>
          <a:bodyPr/>
          <a:lstStyle/>
          <a:p>
            <a:fld id="{B29A27BB-4F56-8244-AF11-4F2ECECF74AF}" type="slidenum">
              <a:rPr lang="en-US" smtClean="0"/>
              <a:t>6</a:t>
            </a:fld>
            <a:endParaRPr lang="en-US"/>
          </a:p>
        </p:txBody>
      </p:sp>
      <p:graphicFrame>
        <p:nvGraphicFramePr>
          <p:cNvPr id="5" name="Chart 4">
            <a:extLst>
              <a:ext uri="{FF2B5EF4-FFF2-40B4-BE49-F238E27FC236}">
                <a16:creationId xmlns:a16="http://schemas.microsoft.com/office/drawing/2014/main" id="{387421CB-CAF9-4F27-8D08-F7D9456999DF}"/>
              </a:ext>
            </a:extLst>
          </p:cNvPr>
          <p:cNvGraphicFramePr/>
          <p:nvPr>
            <p:extLst>
              <p:ext uri="{D42A27DB-BD31-4B8C-83A1-F6EECF244321}">
                <p14:modId xmlns:p14="http://schemas.microsoft.com/office/powerpoint/2010/main" val="243377990"/>
              </p:ext>
            </p:extLst>
          </p:nvPr>
        </p:nvGraphicFramePr>
        <p:xfrm>
          <a:off x="523702" y="1240203"/>
          <a:ext cx="11055926" cy="489813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F7DF5B7-9B1A-4A2A-B71F-4758257447E5}"/>
              </a:ext>
            </a:extLst>
          </p:cNvPr>
          <p:cNvSpPr txBox="1"/>
          <p:nvPr/>
        </p:nvSpPr>
        <p:spPr>
          <a:xfrm>
            <a:off x="2621280" y="6331163"/>
            <a:ext cx="8203474" cy="253916"/>
          </a:xfrm>
          <a:prstGeom prst="rect">
            <a:avLst/>
          </a:prstGeom>
          <a:noFill/>
        </p:spPr>
        <p:txBody>
          <a:bodyPr wrap="square" rtlCol="0">
            <a:spAutoFit/>
          </a:bodyPr>
          <a:lstStyle/>
          <a:p>
            <a:r>
              <a:rPr lang="en-US" sz="1050" dirty="0">
                <a:solidFill>
                  <a:schemeClr val="tx1">
                    <a:lumMod val="65000"/>
                    <a:lumOff val="35000"/>
                  </a:schemeClr>
                </a:solidFill>
                <a:latin typeface="Helvetica Neue" panose="02000503000000020004"/>
              </a:rPr>
              <a:t>In a mature, slow growth market we expect additional consolidation to create 4-5 giant providers who each span the entire US.</a:t>
            </a:r>
          </a:p>
        </p:txBody>
      </p:sp>
    </p:spTree>
    <p:extLst>
      <p:ext uri="{BB962C8B-B14F-4D97-AF65-F5344CB8AC3E}">
        <p14:creationId xmlns:p14="http://schemas.microsoft.com/office/powerpoint/2010/main" val="334235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3" y="434258"/>
            <a:ext cx="11739342"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Frac </a:t>
            </a:r>
            <a:r>
              <a:rPr lang="en-US" sz="4000" b="1"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Annual Revenue Generation per Crew</a:t>
            </a: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sp>
        <p:nvSpPr>
          <p:cNvPr id="2" name="Slide Number Placeholder 1">
            <a:extLst>
              <a:ext uri="{FF2B5EF4-FFF2-40B4-BE49-F238E27FC236}">
                <a16:creationId xmlns:a16="http://schemas.microsoft.com/office/drawing/2014/main" id="{ADEA1277-EE52-44AB-B90B-B0F7B408F489}"/>
              </a:ext>
            </a:extLst>
          </p:cNvPr>
          <p:cNvSpPr>
            <a:spLocks noGrp="1"/>
          </p:cNvSpPr>
          <p:nvPr>
            <p:ph type="sldNum" sz="quarter" idx="12"/>
          </p:nvPr>
        </p:nvSpPr>
        <p:spPr/>
        <p:txBody>
          <a:bodyPr/>
          <a:lstStyle/>
          <a:p>
            <a:fld id="{B29A27BB-4F56-8244-AF11-4F2ECECF74AF}" type="slidenum">
              <a:rPr lang="en-US" smtClean="0"/>
              <a:t>7</a:t>
            </a:fld>
            <a:endParaRPr lang="en-US"/>
          </a:p>
        </p:txBody>
      </p:sp>
      <p:sp>
        <p:nvSpPr>
          <p:cNvPr id="14" name="TextBox 13">
            <a:extLst>
              <a:ext uri="{FF2B5EF4-FFF2-40B4-BE49-F238E27FC236}">
                <a16:creationId xmlns:a16="http://schemas.microsoft.com/office/drawing/2014/main" id="{1A68E2A7-8F5C-4A46-AB6A-B4C2518FEAAA}"/>
              </a:ext>
            </a:extLst>
          </p:cNvPr>
          <p:cNvSpPr txBox="1"/>
          <p:nvPr/>
        </p:nvSpPr>
        <p:spPr>
          <a:xfrm>
            <a:off x="2725783" y="6223010"/>
            <a:ext cx="8112546" cy="577081"/>
          </a:xfrm>
          <a:prstGeom prst="rect">
            <a:avLst/>
          </a:prstGeom>
          <a:noFill/>
        </p:spPr>
        <p:txBody>
          <a:bodyPr wrap="square" rtlCol="0">
            <a:spAutoFit/>
          </a:bodyPr>
          <a:lstStyle/>
          <a:p>
            <a:r>
              <a:rPr lang="en-US" sz="1050" dirty="0">
                <a:solidFill>
                  <a:schemeClr val="tx1">
                    <a:lumMod val="75000"/>
                    <a:lumOff val="25000"/>
                  </a:schemeClr>
                </a:solidFill>
                <a:latin typeface="Helvetica Neue" panose="02000503000000020004"/>
              </a:rPr>
              <a:t>In the North American frac market, the best frac service providers are now generating revenue of $90-100M per year for each of their active crews (or, as some call them, “fleets”).  The chart above plots full year 2023 results. We assume that 5% discounts are implemented through 2023.</a:t>
            </a:r>
          </a:p>
        </p:txBody>
      </p:sp>
      <p:graphicFrame>
        <p:nvGraphicFramePr>
          <p:cNvPr id="3" name="Chart 2">
            <a:extLst>
              <a:ext uri="{FF2B5EF4-FFF2-40B4-BE49-F238E27FC236}">
                <a16:creationId xmlns:a16="http://schemas.microsoft.com/office/drawing/2014/main" id="{BD6B9428-328A-4C7A-46A2-488D0FE10281}"/>
              </a:ext>
            </a:extLst>
          </p:cNvPr>
          <p:cNvGraphicFramePr/>
          <p:nvPr>
            <p:extLst>
              <p:ext uri="{D42A27DB-BD31-4B8C-83A1-F6EECF244321}">
                <p14:modId xmlns:p14="http://schemas.microsoft.com/office/powerpoint/2010/main" val="3738580422"/>
              </p:ext>
            </p:extLst>
          </p:nvPr>
        </p:nvGraphicFramePr>
        <p:xfrm>
          <a:off x="523702" y="1240203"/>
          <a:ext cx="11055926" cy="4898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40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3" y="434258"/>
            <a:ext cx="11739342"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Hydraulic Fracturing </a:t>
            </a:r>
            <a:r>
              <a:rPr lang="en-US" sz="4000" b="1"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Revenue per Stage</a:t>
            </a: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sp>
        <p:nvSpPr>
          <p:cNvPr id="2" name="Slide Number Placeholder 1">
            <a:extLst>
              <a:ext uri="{FF2B5EF4-FFF2-40B4-BE49-F238E27FC236}">
                <a16:creationId xmlns:a16="http://schemas.microsoft.com/office/drawing/2014/main" id="{ADEA1277-EE52-44AB-B90B-B0F7B408F489}"/>
              </a:ext>
            </a:extLst>
          </p:cNvPr>
          <p:cNvSpPr>
            <a:spLocks noGrp="1"/>
          </p:cNvSpPr>
          <p:nvPr>
            <p:ph type="sldNum" sz="quarter" idx="12"/>
          </p:nvPr>
        </p:nvSpPr>
        <p:spPr/>
        <p:txBody>
          <a:bodyPr/>
          <a:lstStyle/>
          <a:p>
            <a:fld id="{B29A27BB-4F56-8244-AF11-4F2ECECF74AF}" type="slidenum">
              <a:rPr lang="en-US" smtClean="0"/>
              <a:t>8</a:t>
            </a:fld>
            <a:endParaRPr lang="en-US"/>
          </a:p>
        </p:txBody>
      </p:sp>
      <p:sp>
        <p:nvSpPr>
          <p:cNvPr id="14" name="TextBox 13">
            <a:extLst>
              <a:ext uri="{FF2B5EF4-FFF2-40B4-BE49-F238E27FC236}">
                <a16:creationId xmlns:a16="http://schemas.microsoft.com/office/drawing/2014/main" id="{1A68E2A7-8F5C-4A46-AB6A-B4C2518FEAAA}"/>
              </a:ext>
            </a:extLst>
          </p:cNvPr>
          <p:cNvSpPr txBox="1"/>
          <p:nvPr/>
        </p:nvSpPr>
        <p:spPr>
          <a:xfrm>
            <a:off x="2725783" y="6223010"/>
            <a:ext cx="7855432" cy="577081"/>
          </a:xfrm>
          <a:prstGeom prst="rect">
            <a:avLst/>
          </a:prstGeom>
          <a:noFill/>
        </p:spPr>
        <p:txBody>
          <a:bodyPr wrap="square" rtlCol="0">
            <a:spAutoFit/>
          </a:bodyPr>
          <a:lstStyle/>
          <a:p>
            <a:r>
              <a:rPr lang="en-US" sz="1050" dirty="0">
                <a:solidFill>
                  <a:schemeClr val="tx1">
                    <a:lumMod val="75000"/>
                    <a:lumOff val="25000"/>
                  </a:schemeClr>
                </a:solidFill>
                <a:latin typeface="Helvetica Neue" panose="02000503000000020004"/>
              </a:rPr>
              <a:t>In 2018 the “per stage” frac revenues in the US were $50,000, down from $100,000 per stage in 2014.  Pricing has settled around $33,000 per stage.  The wild card in the mix is productivity of each frac spread:  How many stages can one spread pump per day?  For our analysis, we are assuming that productivity continues to rise.  If it does not rise, then DUC count will build quickly.</a:t>
            </a:r>
          </a:p>
        </p:txBody>
      </p:sp>
      <p:graphicFrame>
        <p:nvGraphicFramePr>
          <p:cNvPr id="9" name="Chart 8">
            <a:extLst>
              <a:ext uri="{FF2B5EF4-FFF2-40B4-BE49-F238E27FC236}">
                <a16:creationId xmlns:a16="http://schemas.microsoft.com/office/drawing/2014/main" id="{C27D0F4D-EC3A-4C31-882E-F13871CEA5A4}"/>
              </a:ext>
            </a:extLst>
          </p:cNvPr>
          <p:cNvGraphicFramePr/>
          <p:nvPr>
            <p:extLst>
              <p:ext uri="{D42A27DB-BD31-4B8C-83A1-F6EECF244321}">
                <p14:modId xmlns:p14="http://schemas.microsoft.com/office/powerpoint/2010/main" val="3150387135"/>
              </p:ext>
            </p:extLst>
          </p:nvPr>
        </p:nvGraphicFramePr>
        <p:xfrm>
          <a:off x="547485" y="1311438"/>
          <a:ext cx="11088703" cy="46679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326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2DF1069-5EE2-EA43-A719-730C0DDD3E6D}"/>
              </a:ext>
            </a:extLst>
          </p:cNvPr>
          <p:cNvSpPr txBox="1">
            <a:spLocks/>
          </p:cNvSpPr>
          <p:nvPr/>
        </p:nvSpPr>
        <p:spPr>
          <a:xfrm>
            <a:off x="380613" y="434258"/>
            <a:ext cx="11739342" cy="805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Service Company </a:t>
            </a:r>
            <a:r>
              <a:rPr lang="en-US" sz="4000" b="1"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Typical Customer Size</a:t>
            </a:r>
          </a:p>
        </p:txBody>
      </p:sp>
      <p:cxnSp>
        <p:nvCxnSpPr>
          <p:cNvPr id="15" name="Straight Connector 14">
            <a:extLst>
              <a:ext uri="{FF2B5EF4-FFF2-40B4-BE49-F238E27FC236}">
                <a16:creationId xmlns:a16="http://schemas.microsoft.com/office/drawing/2014/main" id="{ABD26965-9EE8-7145-87A3-19D30A072C79}"/>
              </a:ext>
            </a:extLst>
          </p:cNvPr>
          <p:cNvCxnSpPr>
            <a:cxnSpLocks/>
          </p:cNvCxnSpPr>
          <p:nvPr/>
        </p:nvCxnSpPr>
        <p:spPr>
          <a:xfrm>
            <a:off x="0" y="6211154"/>
            <a:ext cx="12192000" cy="0"/>
          </a:xfrm>
          <a:prstGeom prst="line">
            <a:avLst/>
          </a:prstGeom>
          <a:ln w="6350">
            <a:solidFill>
              <a:srgbClr val="74C5F8"/>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E8B7637-577C-9C49-BF83-4032F80D854B}"/>
              </a:ext>
            </a:extLst>
          </p:cNvPr>
          <p:cNvPicPr>
            <a:picLocks noChangeAspect="1"/>
          </p:cNvPicPr>
          <p:nvPr/>
        </p:nvPicPr>
        <p:blipFill>
          <a:blip r:embed="rId2"/>
          <a:stretch>
            <a:fillRect/>
          </a:stretch>
        </p:blipFill>
        <p:spPr>
          <a:xfrm>
            <a:off x="320287" y="6442880"/>
            <a:ext cx="1850277" cy="199869"/>
          </a:xfrm>
          <a:prstGeom prst="rect">
            <a:avLst/>
          </a:prstGeom>
        </p:spPr>
      </p:pic>
      <p:sp>
        <p:nvSpPr>
          <p:cNvPr id="2" name="Slide Number Placeholder 1">
            <a:extLst>
              <a:ext uri="{FF2B5EF4-FFF2-40B4-BE49-F238E27FC236}">
                <a16:creationId xmlns:a16="http://schemas.microsoft.com/office/drawing/2014/main" id="{ADEA1277-EE52-44AB-B90B-B0F7B408F489}"/>
              </a:ext>
            </a:extLst>
          </p:cNvPr>
          <p:cNvSpPr>
            <a:spLocks noGrp="1"/>
          </p:cNvSpPr>
          <p:nvPr>
            <p:ph type="sldNum" sz="quarter" idx="12"/>
          </p:nvPr>
        </p:nvSpPr>
        <p:spPr/>
        <p:txBody>
          <a:bodyPr/>
          <a:lstStyle/>
          <a:p>
            <a:fld id="{B29A27BB-4F56-8244-AF11-4F2ECECF74AF}" type="slidenum">
              <a:rPr lang="en-US" smtClean="0"/>
              <a:t>9</a:t>
            </a:fld>
            <a:endParaRPr lang="en-US"/>
          </a:p>
        </p:txBody>
      </p:sp>
      <p:sp>
        <p:nvSpPr>
          <p:cNvPr id="14" name="TextBox 13">
            <a:extLst>
              <a:ext uri="{FF2B5EF4-FFF2-40B4-BE49-F238E27FC236}">
                <a16:creationId xmlns:a16="http://schemas.microsoft.com/office/drawing/2014/main" id="{1A68E2A7-8F5C-4A46-AB6A-B4C2518FEAAA}"/>
              </a:ext>
            </a:extLst>
          </p:cNvPr>
          <p:cNvSpPr txBox="1"/>
          <p:nvPr/>
        </p:nvSpPr>
        <p:spPr>
          <a:xfrm>
            <a:off x="2725782" y="6223010"/>
            <a:ext cx="8094617" cy="577081"/>
          </a:xfrm>
          <a:prstGeom prst="rect">
            <a:avLst/>
          </a:prstGeom>
          <a:noFill/>
        </p:spPr>
        <p:txBody>
          <a:bodyPr wrap="square" rtlCol="0">
            <a:spAutoFit/>
          </a:bodyPr>
          <a:lstStyle/>
          <a:p>
            <a:r>
              <a:rPr lang="en-US" sz="1050" dirty="0">
                <a:solidFill>
                  <a:schemeClr val="tx1">
                    <a:lumMod val="75000"/>
                    <a:lumOff val="25000"/>
                  </a:schemeClr>
                </a:solidFill>
                <a:latin typeface="Helvetica Neue" panose="02000503000000020004"/>
              </a:rPr>
              <a:t>Spears sampled operators who drilled about 10,000 horizontal wells in the last year, identifying the service company pumping the frac job on each well. The chart on this slide indicates the AVERAGE NUMBER OF WELLS DRILLED IN 2023 for each frac service company’s typical customer. </a:t>
            </a:r>
            <a:r>
              <a:rPr lang="en-US" sz="1050" dirty="0" err="1">
                <a:solidFill>
                  <a:schemeClr val="tx1">
                    <a:lumMod val="75000"/>
                    <a:lumOff val="25000"/>
                  </a:schemeClr>
                </a:solidFill>
                <a:latin typeface="Helvetica Neue" panose="02000503000000020004"/>
              </a:rPr>
              <a:t>ProPetro’s</a:t>
            </a:r>
            <a:r>
              <a:rPr lang="en-US" sz="1050" dirty="0">
                <a:solidFill>
                  <a:schemeClr val="tx1">
                    <a:lumMod val="75000"/>
                    <a:lumOff val="25000"/>
                  </a:schemeClr>
                </a:solidFill>
                <a:latin typeface="Helvetica Neue" panose="02000503000000020004"/>
              </a:rPr>
              <a:t> customers, for example, drilled ~170 wells per year each while Gore’s drilled 37 each.</a:t>
            </a:r>
          </a:p>
        </p:txBody>
      </p:sp>
      <p:pic>
        <p:nvPicPr>
          <p:cNvPr id="4" name="Picture 3">
            <a:extLst>
              <a:ext uri="{FF2B5EF4-FFF2-40B4-BE49-F238E27FC236}">
                <a16:creationId xmlns:a16="http://schemas.microsoft.com/office/drawing/2014/main" id="{6110C742-AF90-CDC7-B2A1-E91F92A1903E}"/>
              </a:ext>
            </a:extLst>
          </p:cNvPr>
          <p:cNvPicPr>
            <a:picLocks noChangeAspect="1"/>
          </p:cNvPicPr>
          <p:nvPr/>
        </p:nvPicPr>
        <p:blipFill>
          <a:blip r:embed="rId3"/>
          <a:stretch>
            <a:fillRect/>
          </a:stretch>
        </p:blipFill>
        <p:spPr>
          <a:xfrm>
            <a:off x="2463319" y="1220513"/>
            <a:ext cx="6904799" cy="4660331"/>
          </a:xfrm>
          <a:prstGeom prst="rect">
            <a:avLst/>
          </a:prstGeom>
        </p:spPr>
      </p:pic>
    </p:spTree>
    <p:extLst>
      <p:ext uri="{BB962C8B-B14F-4D97-AF65-F5344CB8AC3E}">
        <p14:creationId xmlns:p14="http://schemas.microsoft.com/office/powerpoint/2010/main" val="3133306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23946</TotalTime>
  <Words>1240</Words>
  <Application>Microsoft Office PowerPoint</Application>
  <PresentationFormat>Widescreen</PresentationFormat>
  <Paragraphs>119</Paragraphs>
  <Slides>19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Helvetica Neue</vt:lpstr>
      <vt:lpstr>Helvetica Neue Medium</vt:lpstr>
      <vt:lpstr>Office Theme</vt:lpstr>
      <vt:lpstr>2_Office Theme</vt:lpstr>
      <vt:lpstr>Hydraulic Fracturing Market Q1 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Directional Drilling Market Report</dc:title>
  <dc:creator>Kody Hopwood</dc:creator>
  <cp:lastModifiedBy>Richard Spears</cp:lastModifiedBy>
  <cp:revision>1089</cp:revision>
  <cp:lastPrinted>2024-01-03T17:15:59Z</cp:lastPrinted>
  <dcterms:created xsi:type="dcterms:W3CDTF">2019-11-12T16:50:57Z</dcterms:created>
  <dcterms:modified xsi:type="dcterms:W3CDTF">2024-01-11T15:59:39Z</dcterms:modified>
</cp:coreProperties>
</file>