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67" r:id="rId3"/>
    <p:sldId id="289" r:id="rId4"/>
    <p:sldId id="313" r:id="rId5"/>
    <p:sldId id="314" r:id="rId6"/>
    <p:sldId id="315" r:id="rId7"/>
    <p:sldId id="298" r:id="rId8"/>
    <p:sldId id="300" r:id="rId9"/>
    <p:sldId id="323" r:id="rId10"/>
    <p:sldId id="324" r:id="rId11"/>
    <p:sldId id="279" r:id="rId12"/>
    <p:sldId id="317" r:id="rId13"/>
    <p:sldId id="281" r:id="rId14"/>
    <p:sldId id="316" r:id="rId15"/>
    <p:sldId id="311" r:id="rId16"/>
    <p:sldId id="288" r:id="rId17"/>
    <p:sldId id="285" r:id="rId18"/>
    <p:sldId id="286" r:id="rId19"/>
    <p:sldId id="292" r:id="rId20"/>
    <p:sldId id="293" r:id="rId21"/>
    <p:sldId id="287" r:id="rId22"/>
    <p:sldId id="318" r:id="rId23"/>
    <p:sldId id="319" r:id="rId24"/>
    <p:sldId id="325" r:id="rId25"/>
    <p:sldId id="326" r:id="rId26"/>
    <p:sldId id="307" r:id="rId27"/>
    <p:sldId id="306" r:id="rId28"/>
    <p:sldId id="320" r:id="rId29"/>
    <p:sldId id="321" r:id="rId30"/>
    <p:sldId id="322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C24"/>
    <a:srgbClr val="C6CEF2"/>
    <a:srgbClr val="001817"/>
    <a:srgbClr val="002E2C"/>
    <a:srgbClr val="002624"/>
    <a:srgbClr val="AEBAEC"/>
    <a:srgbClr val="002220"/>
    <a:srgbClr val="002D2A"/>
    <a:srgbClr val="93C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24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616" y="86156"/>
            <a:ext cx="11754259" cy="308376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   </a:t>
            </a:r>
            <a:r>
              <a:rPr lang="en-US" sz="4000" dirty="0">
                <a:latin typeface="Calibri" panose="020F0502020204030204" pitchFamily="34" charset="0"/>
              </a:rPr>
              <a:t>Better Performance through Better Communication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35" y="477809"/>
            <a:ext cx="587700" cy="52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7077" y="1020363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88295" y="1350286"/>
            <a:ext cx="3333750" cy="28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6438000" y="477809"/>
            <a:ext cx="84634" cy="482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79087" y="3951021"/>
            <a:ext cx="408098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Dr. David Pelton, DMA</a:t>
            </a:r>
          </a:p>
          <a:p>
            <a:pPr algn="ctr"/>
            <a:endParaRPr lang="en-US" sz="100" dirty="0">
              <a:latin typeface="Calibri" panose="020F0502020204030204" pitchFamily="34" charset="0"/>
            </a:endParaRPr>
          </a:p>
          <a:p>
            <a:endParaRPr lang="en-US" sz="100" dirty="0">
              <a:latin typeface="Calibri" panose="020F0502020204030204" pitchFamily="34" charset="0"/>
            </a:endParaRPr>
          </a:p>
          <a:p>
            <a:pPr algn="ctr"/>
            <a:endParaRPr lang="en-US" sz="200" dirty="0"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SPE – GCS Guest Lecture Series</a:t>
            </a:r>
          </a:p>
          <a:p>
            <a:pPr algn="ctr"/>
            <a:endParaRPr lang="en-US" sz="2000" dirty="0">
              <a:latin typeface="Calibri" panose="020F0502020204030204" pitchFamily="34" charset="0"/>
            </a:endParaRPr>
          </a:p>
          <a:p>
            <a:pPr algn="ctr"/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December 2, 2016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Houston, Texas</a:t>
            </a:r>
          </a:p>
          <a:p>
            <a:pPr algn="ctr"/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2762" y="48897"/>
            <a:ext cx="357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Communication:  The Cycle</a:t>
            </a:r>
          </a:p>
        </p:txBody>
      </p:sp>
      <p:pic>
        <p:nvPicPr>
          <p:cNvPr id="8" name="Picture 2" descr="C:\Files_Backed_Up\Desktop\IDP - CDDP Materials.doc\communication-process-mbaknol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90" y="783502"/>
            <a:ext cx="9170883" cy="5172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113798" y="6028079"/>
            <a:ext cx="1939458" cy="427717"/>
          </a:xfrm>
          <a:prstGeom prst="rect">
            <a:avLst/>
          </a:prstGeom>
          <a:solidFill>
            <a:srgbClr val="C6CE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889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80" charset="-128"/>
              </a:rPr>
              <a:t>Environment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961151" y="2430379"/>
            <a:ext cx="1780673" cy="1239253"/>
          </a:xfrm>
          <a:prstGeom prst="ellipse">
            <a:avLst/>
          </a:prstGeom>
          <a:noFill/>
          <a:ln w="38100" algn="ctr">
            <a:solidFill>
              <a:srgbClr val="0026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8394036" y="2394282"/>
            <a:ext cx="1780673" cy="1239253"/>
          </a:xfrm>
          <a:prstGeom prst="ellips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5038945" y="2371704"/>
            <a:ext cx="2009274" cy="1276836"/>
          </a:xfrm>
          <a:prstGeom prst="round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6118578" y="783502"/>
            <a:ext cx="9848" cy="51727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660546" y="4688731"/>
            <a:ext cx="6945313" cy="1323145"/>
          </a:xfrm>
          <a:prstGeom prst="ellipse">
            <a:avLst/>
          </a:prstGeom>
          <a:noFill/>
          <a:ln w="28575" algn="ctr">
            <a:solidFill>
              <a:schemeClr val="accent4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rgbClr val="993300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 bwMode="auto">
          <a:xfrm>
            <a:off x="5639154" y="3669240"/>
            <a:ext cx="914400" cy="301625"/>
          </a:xfrm>
          <a:prstGeom prst="flowChartTerminator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n w="38100">
                <a:solidFill>
                  <a:srgbClr val="FF3300"/>
                </a:solidFill>
              </a:ln>
              <a:solidFill>
                <a:srgbClr val="000000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8" name="Flowchart: Terminator 17"/>
          <p:cNvSpPr/>
          <p:nvPr/>
        </p:nvSpPr>
        <p:spPr bwMode="auto">
          <a:xfrm>
            <a:off x="5605286" y="2043639"/>
            <a:ext cx="914400" cy="301625"/>
          </a:xfrm>
          <a:prstGeom prst="flowChartTerminator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n w="38100">
                <a:solidFill>
                  <a:srgbClr val="FF3300"/>
                </a:solidFill>
              </a:ln>
              <a:solidFill>
                <a:srgbClr val="000000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5064" y="5987173"/>
            <a:ext cx="2175347" cy="506333"/>
          </a:xfrm>
          <a:prstGeom prst="rect">
            <a:avLst/>
          </a:prstGeom>
          <a:noFill/>
          <a:ln w="28575">
            <a:solidFill>
              <a:srgbClr val="003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48897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</a:t>
            </a:r>
          </a:p>
        </p:txBody>
      </p:sp>
      <p:pic>
        <p:nvPicPr>
          <p:cNvPr id="14" name="Picture 2" descr="C:\Files_Backed_Up\Desktop\IDP - CDDP Materials.doc\communication-process-mbakno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6" y="919765"/>
            <a:ext cx="2739977" cy="1546726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2081461" y="931797"/>
            <a:ext cx="12034" cy="1525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811830" y="1302345"/>
            <a:ext cx="1414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800000"/>
                </a:solidFill>
              </a:rPr>
              <a:t>Noise 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6864" y="2814357"/>
            <a:ext cx="1130530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sound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gesture, word, or action that causes a person or persons responding or reacting to that sound, gesture, word, or action to be confused, made uncomfortable, or hurt in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way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that what they’ve seen, heard, or felt.”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48897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</a:t>
            </a:r>
          </a:p>
        </p:txBody>
      </p:sp>
      <p:pic>
        <p:nvPicPr>
          <p:cNvPr id="14" name="Picture 2" descr="C:\Files_Backed_Up\Desktop\IDP - CDDP Materials.doc\communication-process-mbakno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6" y="919765"/>
            <a:ext cx="2739977" cy="1546726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2081461" y="931797"/>
            <a:ext cx="12034" cy="1525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811830" y="1302345"/>
            <a:ext cx="1414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800000"/>
                </a:solidFill>
              </a:rPr>
              <a:t>Noise 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04261" y="1361534"/>
            <a:ext cx="9004300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b="1" dirty="0">
              <a:solidFill>
                <a:srgbClr val="CC3300"/>
              </a:solidFill>
            </a:endParaRPr>
          </a:p>
          <a:p>
            <a:pPr>
              <a:defRPr/>
            </a:pPr>
            <a:endParaRPr lang="en-US" sz="1050" b="1" dirty="0">
              <a:solidFill>
                <a:srgbClr val="CC3300"/>
              </a:solidFill>
            </a:endParaRPr>
          </a:p>
          <a:p>
            <a:pPr lvl="1">
              <a:buFontTx/>
              <a:buChar char="•"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solidFill>
                  <a:schemeClr val="bg1"/>
                </a:solidFill>
              </a:rPr>
              <a:t>Physical</a:t>
            </a:r>
          </a:p>
          <a:p>
            <a:pPr lvl="3">
              <a:buFontTx/>
              <a:buChar char="•"/>
              <a:defRPr/>
            </a:pPr>
            <a:endParaRPr lang="en-US" sz="600" b="1" u="sng" dirty="0">
              <a:solidFill>
                <a:srgbClr val="99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Hands </a:t>
            </a:r>
            <a:r>
              <a:rPr lang="en-US" sz="2400" b="1" dirty="0">
                <a:solidFill>
                  <a:srgbClr val="000000"/>
                </a:solidFill>
              </a:rPr>
              <a:t>in and out of pockets</a:t>
            </a:r>
          </a:p>
          <a:p>
            <a:pPr lvl="1">
              <a:buFontTx/>
              <a:buChar char="•"/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Jiggling </a:t>
            </a:r>
            <a:r>
              <a:rPr lang="en-US" sz="2400" b="1" dirty="0">
                <a:solidFill>
                  <a:srgbClr val="000000"/>
                </a:solidFill>
              </a:rPr>
              <a:t>keys  </a:t>
            </a:r>
          </a:p>
          <a:p>
            <a:pPr lvl="1">
              <a:buFontTx/>
              <a:buChar char="•"/>
              <a:defRPr/>
            </a:pPr>
            <a:endParaRPr lang="en-US" sz="105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Clearing </a:t>
            </a:r>
            <a:r>
              <a:rPr lang="en-US" sz="2400" b="1" dirty="0">
                <a:solidFill>
                  <a:srgbClr val="000000"/>
                </a:solidFill>
              </a:rPr>
              <a:t>throat </a:t>
            </a: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PowerPoint </a:t>
            </a:r>
            <a:r>
              <a:rPr lang="en-US" sz="2400" b="1" dirty="0">
                <a:solidFill>
                  <a:srgbClr val="000000"/>
                </a:solidFill>
              </a:rPr>
              <a:t>slides     </a:t>
            </a: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Appearance</a:t>
            </a:r>
            <a:endParaRPr lang="en-US" sz="24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“</a:t>
            </a:r>
            <a:r>
              <a:rPr lang="en-US" sz="2400" b="1" dirty="0">
                <a:solidFill>
                  <a:srgbClr val="000000"/>
                </a:solidFill>
              </a:rPr>
              <a:t>Murphy”</a:t>
            </a:r>
            <a:r>
              <a:rPr lang="en-US" sz="2000" b="1" dirty="0">
                <a:solidFill>
                  <a:srgbClr val="003366"/>
                </a:solidFill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157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48897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</a:t>
            </a:r>
          </a:p>
        </p:txBody>
      </p:sp>
      <p:pic>
        <p:nvPicPr>
          <p:cNvPr id="14" name="Picture 2" descr="C:\Files_Backed_Up\Desktop\IDP - CDDP Materials.doc\communication-process-mbakno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6" y="919765"/>
            <a:ext cx="2739977" cy="1546726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2081461" y="931797"/>
            <a:ext cx="12034" cy="1525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811830" y="1302345"/>
            <a:ext cx="1414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800000"/>
                </a:solidFill>
              </a:rPr>
              <a:t>Noise 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003194" y="1395401"/>
            <a:ext cx="9039234" cy="49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b="1" dirty="0" smtClean="0">
              <a:solidFill>
                <a:srgbClr val="CC3300"/>
              </a:solidFill>
            </a:endParaRPr>
          </a:p>
          <a:p>
            <a:pPr>
              <a:defRPr/>
            </a:pPr>
            <a:endParaRPr lang="en-US" b="1" dirty="0">
              <a:solidFill>
                <a:srgbClr val="CC3300"/>
              </a:solidFill>
            </a:endParaRPr>
          </a:p>
          <a:p>
            <a:pPr lvl="1">
              <a:buFontTx/>
              <a:buChar char="•"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solidFill>
                  <a:schemeClr val="bg1"/>
                </a:solidFill>
              </a:rPr>
              <a:t>Physical</a:t>
            </a:r>
            <a:endParaRPr lang="en-US" sz="2800" b="1" u="sng" dirty="0">
              <a:solidFill>
                <a:schemeClr val="bg1"/>
              </a:solidFill>
            </a:endParaRPr>
          </a:p>
          <a:p>
            <a:pPr lvl="3">
              <a:buFontTx/>
              <a:buChar char="•"/>
              <a:defRPr/>
            </a:pPr>
            <a:endParaRPr lang="en-US" sz="600" b="1" u="sng" dirty="0">
              <a:solidFill>
                <a:srgbClr val="99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Background music, conversations</a:t>
            </a:r>
            <a:endParaRPr lang="en-US" sz="2400" b="1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endParaRPr lang="en-US" sz="1000" b="1" dirty="0">
              <a:solidFill>
                <a:srgbClr val="000000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</a:rPr>
              <a:t>Sudden, unexpected interruptive sounds</a:t>
            </a:r>
          </a:p>
          <a:p>
            <a:pPr marL="914400" lvl="2" indent="0"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u="sng" dirty="0" smtClean="0">
                <a:solidFill>
                  <a:schemeClr val="bg1"/>
                </a:solidFill>
              </a:rPr>
              <a:t>Physiological</a:t>
            </a:r>
            <a:endParaRPr lang="en-US" sz="2800" b="1" u="sng" dirty="0">
              <a:solidFill>
                <a:schemeClr val="bg1"/>
              </a:solidFill>
            </a:endParaRPr>
          </a:p>
          <a:p>
            <a:pPr lvl="2" indent="0">
              <a:defRPr/>
            </a:pPr>
            <a:endParaRPr lang="en-US" sz="1400" b="1" u="sng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Hunger, fatigue, pain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914400" lvl="2" indent="0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marL="914400" lvl="2" indent="0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</a:t>
            </a:r>
          </a:p>
        </p:txBody>
      </p:sp>
      <p:pic>
        <p:nvPicPr>
          <p:cNvPr id="14" name="Picture 2" descr="C:\Files_Backed_Up\Desktop\IDP - CDDP Materials.doc\communication-process-mbakno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6" y="919765"/>
            <a:ext cx="2739977" cy="1546726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2081461" y="931797"/>
            <a:ext cx="12034" cy="1525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811830" y="1302345"/>
            <a:ext cx="1414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800000"/>
                </a:solidFill>
              </a:rPr>
              <a:t>Noise 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92732" y="1400251"/>
            <a:ext cx="9004300" cy="817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b="1" dirty="0">
              <a:solidFill>
                <a:srgbClr val="CC3300"/>
              </a:solidFill>
            </a:endParaRPr>
          </a:p>
          <a:p>
            <a:pPr>
              <a:defRPr/>
            </a:pPr>
            <a:endParaRPr lang="en-US" sz="1050" b="1" dirty="0">
              <a:solidFill>
                <a:srgbClr val="CC3300"/>
              </a:solidFill>
            </a:endParaRPr>
          </a:p>
          <a:p>
            <a:pPr lvl="1">
              <a:defRPr/>
            </a:pPr>
            <a:endParaRPr lang="en-US" sz="1800" b="1" dirty="0">
              <a:solidFill>
                <a:srgbClr val="99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solidFill>
                  <a:schemeClr val="bg1"/>
                </a:solidFill>
              </a:rPr>
              <a:t>Psychological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Fears, worries, anxieties</a:t>
            </a:r>
          </a:p>
          <a:p>
            <a:pPr lvl="1"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Stereotypes, assumptions, biases</a:t>
            </a:r>
          </a:p>
          <a:p>
            <a:pPr lvl="3"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Semantic</a:t>
            </a:r>
            <a:endParaRPr lang="en-US" sz="2400" b="1" dirty="0">
              <a:solidFill>
                <a:schemeClr val="bg1"/>
              </a:solidFill>
            </a:endParaRPr>
          </a:p>
          <a:p>
            <a:pPr lvl="1">
              <a:buFontTx/>
              <a:buChar char="•"/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</a:rPr>
              <a:t>Clutterspeak</a:t>
            </a:r>
            <a:r>
              <a:rPr lang="en-US" sz="2400" b="1" dirty="0" smtClean="0">
                <a:solidFill>
                  <a:schemeClr val="bg1"/>
                </a:solidFill>
              </a:rPr>
              <a:t>” / improper grammar</a:t>
            </a:r>
            <a:endParaRPr lang="en-US" sz="24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10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Offensive, inappropriate language     </a:t>
            </a:r>
          </a:p>
          <a:p>
            <a:pPr lvl="1">
              <a:defRPr/>
            </a:pPr>
            <a:endParaRPr lang="en-US" sz="1000" b="1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</a:rPr>
              <a:t>Overly technical </a:t>
            </a:r>
            <a:r>
              <a:rPr lang="en-US" sz="2400" b="1" dirty="0" smtClean="0">
                <a:solidFill>
                  <a:schemeClr val="bg1"/>
                </a:solidFill>
              </a:rPr>
              <a:t>language  </a:t>
            </a:r>
            <a:endParaRPr lang="en-US" sz="2400" b="1" dirty="0">
              <a:solidFill>
                <a:schemeClr val="bg1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lvl="2">
              <a:buFontTx/>
              <a:buChar char="•"/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     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    </a:t>
            </a:r>
            <a:endParaRPr lang="en-US" sz="2400" b="1" dirty="0">
              <a:solidFill>
                <a:schemeClr val="bg1"/>
              </a:solidFill>
            </a:endParaRPr>
          </a:p>
          <a:p>
            <a:pPr lvl="1">
              <a:buFontTx/>
              <a:buChar char="•"/>
              <a:defRPr/>
            </a:pPr>
            <a:endParaRPr lang="en-US" sz="700" b="1" dirty="0">
              <a:solidFill>
                <a:schemeClr val="bg1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lvl="1">
              <a:buFontTx/>
              <a:buChar char="•"/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lvl="2">
              <a:buFontTx/>
              <a:buChar char="•"/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35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922" y="-15448"/>
            <a:ext cx="11157626" cy="308376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                    </a:t>
            </a:r>
            <a:r>
              <a:rPr lang="en-US" sz="4000" dirty="0">
                <a:latin typeface="Calibri" panose="020F0502020204030204" pitchFamily="34" charset="0"/>
              </a:rPr>
              <a:t>Non-verbal Communication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5" y="5640988"/>
            <a:ext cx="587700" cy="52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99" y="6167141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6090" y="6570131"/>
            <a:ext cx="331893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2217273" y="5673726"/>
            <a:ext cx="84634" cy="482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58625"/>
            <a:ext cx="2314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 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\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11095" y="698107"/>
            <a:ext cx="8147050" cy="551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en-US" dirty="0">
                <a:solidFill>
                  <a:srgbClr val="800000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rgbClr val="993300"/>
                </a:solidFill>
              </a:rPr>
              <a:t>   </a:t>
            </a:r>
            <a:r>
              <a:rPr lang="en-US" altLang="en-US" sz="2000" dirty="0">
                <a:solidFill>
                  <a:schemeClr val="bg1"/>
                </a:solidFill>
              </a:rPr>
              <a:t>                        </a:t>
            </a:r>
            <a:endParaRPr lang="en-US" alt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Eye Contact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Helps regulate flow of communication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Signals interest in others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ncreases 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speaker’s credibility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Monitors feedback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Expresses emotions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Facial Expressions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Express emotions and attitudes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Provide feedback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Act as primary sources of communication</a:t>
            </a: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2807406" y="2701921"/>
            <a:ext cx="622300" cy="0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2813049" y="5653968"/>
            <a:ext cx="622300" cy="0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03600" y="1322229"/>
            <a:ext cx="10162156" cy="1076683"/>
          </a:xfrm>
          <a:prstGeom prst="rect">
            <a:avLst/>
          </a:prstGeom>
          <a:solidFill>
            <a:schemeClr val="tx1"/>
          </a:solidFill>
          <a:ln w="34925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1817"/>
                </a:solidFill>
              </a:rPr>
              <a:t>“Non-verbal communication is an elaborate secret code that is written nowhere,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1817"/>
                </a:solidFill>
              </a:rPr>
              <a:t> known by none, and understood by all.”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1817"/>
                </a:solidFill>
              </a:rPr>
              <a:t>                                                                                                      </a:t>
            </a:r>
            <a:r>
              <a:rPr lang="en-US" altLang="en-US" sz="1800" dirty="0">
                <a:solidFill>
                  <a:srgbClr val="001817"/>
                </a:solidFill>
              </a:rPr>
              <a:t>- Edward Sapir</a:t>
            </a:r>
          </a:p>
        </p:txBody>
      </p:sp>
    </p:spTree>
    <p:extLst>
      <p:ext uri="{BB962C8B-B14F-4D97-AF65-F5344CB8AC3E}">
        <p14:creationId xmlns:p14="http://schemas.microsoft.com/office/powerpoint/2010/main" val="39483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58625"/>
            <a:ext cx="216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13135" y="805590"/>
            <a:ext cx="9040636" cy="58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                     </a:t>
            </a:r>
            <a:endParaRPr lang="en-US" alt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Gesture and Body Language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en-US" altLang="en-US" sz="800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-  Movement and Posture -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Communicate messages through walking, 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 talking, standing and sitting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Animate communication and enhance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comprehension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Proximity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Follow cultural mores to keep a respectful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distance when interacting with others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Be aware of signs that show discomfort:  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      -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Rocking / Tapping / Gaze aversion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2858082" y="2921696"/>
            <a:ext cx="622300" cy="0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263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58625"/>
            <a:ext cx="224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13135" y="805590"/>
            <a:ext cx="9040636" cy="471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                     </a:t>
            </a:r>
            <a:endParaRPr lang="en-US" alt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Paralanguage</a:t>
            </a:r>
            <a:endParaRPr lang="en-US" altLang="en-US" sz="2000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Non-verbal speech (vocal variation of sound) 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used to communicate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§"/>
            </a:pPr>
            <a:endParaRPr lang="en-US" altLang="en-US" sz="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Appearance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Conclusions drawn from grooming, carriage, manners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Shows self-confidence and understanding of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 – and respect for – the audience</a:t>
            </a: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2858082" y="1822468"/>
            <a:ext cx="622300" cy="0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861620" y="3952528"/>
            <a:ext cx="622300" cy="0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58625"/>
            <a:ext cx="224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13135" y="805590"/>
            <a:ext cx="9040636" cy="416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                     </a:t>
            </a:r>
            <a:endParaRPr lang="en-US" alt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Touch</a:t>
            </a:r>
            <a:endParaRPr lang="en-US" altLang="en-US" sz="2000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Indicates power and dominance / consolation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and support</a:t>
            </a:r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Men and women through touch communicate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 in different ways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Different cultures through touch communicate</a:t>
            </a:r>
          </a:p>
          <a:p>
            <a:pPr marL="74295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  in different ways</a:t>
            </a: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42950" lvl="1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105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440871" y="4973989"/>
            <a:ext cx="7305675" cy="58477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  <a:cs typeface="Arial" panose="020B0604020202020204" pitchFamily="34" charset="0"/>
              </a:rPr>
              <a:t>You cannot </a:t>
            </a:r>
            <a:r>
              <a:rPr lang="en-US" altLang="en-US" i="1" dirty="0">
                <a:solidFill>
                  <a:srgbClr val="F60000"/>
                </a:solidFill>
                <a:cs typeface="Arial" panose="020B0604020202020204" pitchFamily="34" charset="0"/>
              </a:rPr>
              <a:t>not</a:t>
            </a:r>
            <a:r>
              <a:rPr lang="en-US" altLang="en-US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communicat</a:t>
            </a:r>
            <a:r>
              <a:rPr lang="en-US" altLang="en-US" sz="2400" b="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4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3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161070"/>
            <a:ext cx="1191409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914400" lvl="2" indent="0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By the end of this brief interactive lecture, you will know what communication is, what it does, how it works, and what to do to </a:t>
            </a:r>
          </a:p>
          <a:p>
            <a:pPr marL="914400" lvl="2" indent="0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overcome distractions and disruptions that cause it to break </a:t>
            </a:r>
          </a:p>
          <a:p>
            <a:pPr marL="914400" lvl="2" indent="0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down and be unproductive and ineffective.     </a:t>
            </a:r>
            <a:endParaRPr lang="en-US" sz="2800" b="1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marL="914400" lvl="2" indent="0">
              <a:defRPr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914400" lvl="2" indent="0"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2">
              <a:buFontTx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914400" lvl="2" indent="0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853" y="-35519"/>
            <a:ext cx="11157626" cy="308376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  “</a:t>
            </a:r>
            <a:r>
              <a:rPr lang="en-US" sz="4000" dirty="0">
                <a:latin typeface="Calibri" panose="020F0502020204030204" pitchFamily="34" charset="0"/>
              </a:rPr>
              <a:t>What We’ve Got Here Is Failure To Communicate”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5" y="5640988"/>
            <a:ext cx="587700" cy="52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99" y="6167141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4122" y="6570131"/>
            <a:ext cx="331893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2217273" y="5673726"/>
            <a:ext cx="84634" cy="482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26312" y="302567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Cool Hand Luke</a:t>
            </a:r>
            <a:r>
              <a:rPr lang="en-US" dirty="0"/>
              <a:t>, 1967</a:t>
            </a:r>
          </a:p>
        </p:txBody>
      </p:sp>
    </p:spTree>
    <p:extLst>
      <p:ext uri="{BB962C8B-B14F-4D97-AF65-F5344CB8AC3E}">
        <p14:creationId xmlns:p14="http://schemas.microsoft.com/office/powerpoint/2010/main" val="7267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Communication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7326" y="983932"/>
            <a:ext cx="1048864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   Barriers: 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b="1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100" b="1" dirty="0" smtClean="0">
              <a:solidFill>
                <a:prstClr val="black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The use of complicated, unfamiliar, overly technical language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inability to express emotions and to refrain from sharing </a:t>
            </a:r>
            <a:r>
              <a:rPr lang="en-US" sz="2400" b="1" dirty="0" smtClean="0">
                <a:solidFill>
                  <a:srgbClr val="000000"/>
                </a:solidFill>
              </a:rPr>
              <a:t>emotions </a:t>
            </a:r>
            <a:r>
              <a:rPr lang="en-US" sz="2400" b="1" dirty="0">
                <a:solidFill>
                  <a:srgbClr val="000000"/>
                </a:solidFill>
              </a:rPr>
              <a:t>considered unacceptable or “off limits</a:t>
            </a:r>
            <a:r>
              <a:rPr lang="en-US" sz="2400" b="1" dirty="0" smtClean="0">
                <a:solidFill>
                  <a:srgbClr val="000000"/>
                </a:solidFill>
              </a:rPr>
              <a:t>”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Letting </a:t>
            </a:r>
            <a:r>
              <a:rPr lang="en-US" sz="2400" b="1" dirty="0">
                <a:solidFill>
                  <a:srgbClr val="000000"/>
                </a:solidFill>
              </a:rPr>
              <a:t>emotions “get in the way</a:t>
            </a:r>
            <a:r>
              <a:rPr lang="en-US" sz="2400" b="1" dirty="0" smtClean="0">
                <a:solidFill>
                  <a:srgbClr val="000000"/>
                </a:solidFill>
              </a:rPr>
              <a:t>”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marL="914400" lvl="2" indent="0">
              <a:defRPr/>
            </a:pPr>
            <a:endParaRPr lang="en-US" sz="1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Apathy</a:t>
            </a:r>
            <a:r>
              <a:rPr lang="en-US" sz="2400" b="1" dirty="0">
                <a:solidFill>
                  <a:srgbClr val="000000"/>
                </a:solidFill>
              </a:rPr>
              <a:t>, laziness, disinterest, lack of motivation and </a:t>
            </a:r>
            <a:r>
              <a:rPr lang="en-US" sz="2400" b="1" dirty="0" smtClean="0">
                <a:solidFill>
                  <a:srgbClr val="000000"/>
                </a:solidFill>
              </a:rPr>
              <a:t>desire to </a:t>
            </a:r>
            <a:r>
              <a:rPr lang="en-US" sz="2400" b="1" dirty="0">
                <a:solidFill>
                  <a:srgbClr val="000000"/>
                </a:solidFill>
              </a:rPr>
              <a:t>communicate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Differences </a:t>
            </a:r>
            <a:r>
              <a:rPr lang="en-US" sz="2400" b="1" dirty="0">
                <a:solidFill>
                  <a:srgbClr val="000000"/>
                </a:solidFill>
              </a:rPr>
              <a:t>in perceptions and points-of-view</a:t>
            </a:r>
          </a:p>
          <a:p>
            <a:pPr lvl="1"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4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Communication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7326" y="983932"/>
            <a:ext cx="10488645" cy="513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   Barriers: 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b="1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100" b="1" dirty="0" smtClean="0">
              <a:solidFill>
                <a:prstClr val="black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Physical disabilities in hearing and/or speaking</a:t>
            </a:r>
            <a:endParaRPr lang="en-US" sz="2400" b="1" dirty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inability to </a:t>
            </a:r>
            <a:r>
              <a:rPr lang="en-US" sz="2400" b="1" dirty="0" smtClean="0">
                <a:solidFill>
                  <a:srgbClr val="000000"/>
                </a:solidFill>
              </a:rPr>
              <a:t>see non-verbal cues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Differences in language and inability to understand unfamiliar accents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marL="914400" lvl="2" indent="0">
              <a:defRPr/>
            </a:pPr>
            <a:endParaRPr lang="en-US" sz="1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Expectations and prejudices that may lead to false assumptions and stereotyping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Differences in culture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4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3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6" y="1236835"/>
            <a:ext cx="7269198" cy="45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97" y="585370"/>
            <a:ext cx="11157626" cy="308376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  </a:t>
            </a:r>
            <a:r>
              <a:rPr lang="en-US" sz="12000" dirty="0" smtClean="0">
                <a:latin typeface="Calibri" panose="020F0502020204030204" pitchFamily="34" charset="0"/>
              </a:rPr>
              <a:t>?</a:t>
            </a:r>
            <a:endParaRPr lang="en-US" sz="1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5" y="5640988"/>
            <a:ext cx="587700" cy="52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99" y="6167141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4122" y="6570131"/>
            <a:ext cx="331893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2217273" y="5673726"/>
            <a:ext cx="84634" cy="482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3055" y="2423461"/>
            <a:ext cx="5158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david.pelton@petroskills.com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853" y="-12941"/>
            <a:ext cx="11157626" cy="308376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  Principles and Tenets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5" y="5640988"/>
            <a:ext cx="587700" cy="52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99" y="6167141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4122" y="6570131"/>
            <a:ext cx="331893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2217273" y="5673726"/>
            <a:ext cx="84634" cy="482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31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pic>
        <p:nvPicPr>
          <p:cNvPr id="8" name="Picture 4" descr="18CommsTrustRappo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2009565"/>
            <a:ext cx="6201514" cy="34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152" y="962812"/>
            <a:ext cx="771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Guiding Principles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 achieving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Excellence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890146" y="5759479"/>
            <a:ext cx="1803426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ALWAYS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listen (accurately), observe (carefully) and question (wisely)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ask the right question in the right way at the right time -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687384" y="2699896"/>
            <a:ext cx="2041084" cy="19511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ALWAYS</a:t>
            </a:r>
            <a:r>
              <a:rPr kumimoji="0" lang="en-US" altLang="en-US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be in command of yourself and your emotions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581" y="2656352"/>
            <a:ext cx="18902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ALWAYS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respect the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 you’re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ommunicating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3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108" y="1735778"/>
            <a:ext cx="10735721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Think about what you’re going to say or do before saying or doing it / Know why you’re communicating / Know something about the person or persons you’re communicating with / Be aware of cultural customs and mores</a:t>
            </a:r>
          </a:p>
          <a:p>
            <a:pPr lvl="1"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Think about how you’re going to say or do what you want to say </a:t>
            </a:r>
          </a:p>
          <a:p>
            <a:pPr lvl="1"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or do / Choose the proper channel (e.g. f2f, social media, phone)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Think about how people are going to react and respond to what you say or do / Be ready for feedback</a:t>
            </a:r>
          </a:p>
          <a:p>
            <a:pPr lvl="1">
              <a:defRPr/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744" y="1043195"/>
            <a:ext cx="1597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Tenets: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3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108" y="1735778"/>
            <a:ext cx="10735721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Eliminate distractions and disruptions / Use language that is appropriate, understandable and inoffensive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When communicating f2f, pay attention to what others are saying or doing / Make eye contact / Show interest with body language / Use a </a:t>
            </a:r>
            <a:r>
              <a:rPr lang="en-US" sz="2400" b="1" dirty="0" smtClean="0">
                <a:solidFill>
                  <a:srgbClr val="000000"/>
                </a:solidFill>
              </a:rPr>
              <a:t>voice </a:t>
            </a:r>
            <a:r>
              <a:rPr lang="en-US" sz="2400" b="1" dirty="0">
                <a:solidFill>
                  <a:srgbClr val="000000"/>
                </a:solidFill>
              </a:rPr>
              <a:t>that’s pleasant and easy to listen to / Don’t send mixed messages </a:t>
            </a:r>
            <a:r>
              <a:rPr lang="en-US" sz="2400" b="1" dirty="0" smtClean="0">
                <a:solidFill>
                  <a:srgbClr val="000000"/>
                </a:solidFill>
              </a:rPr>
              <a:t>– don’t </a:t>
            </a:r>
            <a:r>
              <a:rPr lang="en-US" sz="2400" b="1" dirty="0">
                <a:solidFill>
                  <a:srgbClr val="000000"/>
                </a:solidFill>
              </a:rPr>
              <a:t>have your voice say one thing and your body say another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5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500" b="1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744" y="1043195"/>
            <a:ext cx="1597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Tenets: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206" y="-12941"/>
            <a:ext cx="11157626" cy="308376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  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5" y="5640988"/>
            <a:ext cx="587700" cy="52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99" y="6167141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4122" y="6570131"/>
            <a:ext cx="331893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2217273" y="5673726"/>
            <a:ext cx="84634" cy="482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91374" y="2356465"/>
            <a:ext cx="10590638" cy="100819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4000" b="0" dirty="0">
                <a:solidFill>
                  <a:schemeClr val="tx1"/>
                </a:solidFill>
                <a:latin typeface="Calibri" panose="020F0502020204030204" pitchFamily="34" charset="0"/>
              </a:rPr>
              <a:t>“The single biggest problem in communication </a:t>
            </a:r>
            <a:endParaRPr lang="en-US" altLang="en-US" sz="4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4000" b="0" dirty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4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illusion that </a:t>
            </a:r>
            <a:r>
              <a:rPr lang="en-US" altLang="en-US" sz="4000" b="0" dirty="0">
                <a:solidFill>
                  <a:schemeClr val="tx1"/>
                </a:solidFill>
                <a:latin typeface="Calibri" panose="020F0502020204030204" pitchFamily="34" charset="0"/>
              </a:rPr>
              <a:t>it has taken place.”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- </a:t>
            </a:r>
            <a:r>
              <a:rPr lang="en-US" altLang="en-US" sz="1400" b="0" dirty="0">
                <a:solidFill>
                  <a:schemeClr val="tx1"/>
                </a:solidFill>
              </a:rPr>
              <a:t>George Bernard Shaw</a:t>
            </a:r>
            <a:endParaRPr lang="en-US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3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 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22008" y="1180089"/>
            <a:ext cx="109881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What is it?  </a:t>
            </a:r>
          </a:p>
          <a:p>
            <a:pPr lvl="0"/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“The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or process of using words, sounds, signs, or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behaviors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express or exchange information or to </a:t>
            </a:r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express…ideas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thoughts, feelings, etc., to someone else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0"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Merriam-Webster Dictionary 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1346" y="2257306"/>
            <a:ext cx="709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_____________________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828" y="2734163"/>
            <a:ext cx="709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_________________________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4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Communication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40019"/>
            <a:ext cx="801511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76196">
            <a:off x="2510405" y="2434093"/>
            <a:ext cx="1044719" cy="163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317791">
            <a:off x="4525548" y="3647661"/>
            <a:ext cx="475135" cy="372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9904611" flipV="1">
            <a:off x="5310207" y="3856618"/>
            <a:ext cx="496712" cy="1065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23730" y="1187134"/>
            <a:ext cx="10488645" cy="240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/>
            <a:r>
              <a:rPr 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What does it take?  </a:t>
            </a:r>
            <a:endParaRPr 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endParaRPr lang="en-US" sz="1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W</a:t>
            </a:r>
            <a:r>
              <a:rPr lang="en-US" sz="2400" b="1" dirty="0" smtClean="0">
                <a:solidFill>
                  <a:srgbClr val="000000"/>
                </a:solidFill>
              </a:rPr>
              <a:t>illingness to adapt and adjust</a:t>
            </a: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 </a:t>
            </a:r>
            <a:r>
              <a:rPr lang="en-US" sz="2400" b="1" dirty="0">
                <a:solidFill>
                  <a:srgbClr val="000000"/>
                </a:solidFill>
              </a:rPr>
              <a:t>E</a:t>
            </a:r>
            <a:r>
              <a:rPr lang="en-US" sz="2400" b="1" dirty="0" smtClean="0">
                <a:solidFill>
                  <a:srgbClr val="000000"/>
                </a:solidFill>
              </a:rPr>
              <a:t>mpathy and acceptance</a:t>
            </a:r>
          </a:p>
          <a:p>
            <a:pPr marL="1143000" lvl="3"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 A positive attitude</a:t>
            </a:r>
          </a:p>
          <a:p>
            <a:pPr lvl="2">
              <a:buFontTx/>
              <a:buChar char="•"/>
              <a:defRPr/>
            </a:pPr>
            <a:endParaRPr lang="en-US" sz="1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 </a:t>
            </a:r>
            <a:r>
              <a:rPr lang="en-US" sz="2400" b="1" dirty="0">
                <a:solidFill>
                  <a:srgbClr val="000000"/>
                </a:solidFill>
              </a:rPr>
              <a:t>R</a:t>
            </a:r>
            <a:r>
              <a:rPr lang="en-US" sz="2400" b="1" dirty="0" smtClean="0">
                <a:solidFill>
                  <a:srgbClr val="000000"/>
                </a:solidFill>
              </a:rPr>
              <a:t>espect and trust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57834" y="4606311"/>
            <a:ext cx="9763323" cy="92333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05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”</a:t>
            </a:r>
            <a:r>
              <a:rPr lang="en-US" altLang="en-US" sz="2400" i="1" dirty="0" smtClean="0">
                <a:solidFill>
                  <a:schemeClr val="bg1"/>
                </a:solidFill>
              </a:rPr>
              <a:t>It </a:t>
            </a:r>
            <a:r>
              <a:rPr lang="en-US" altLang="en-US" sz="2400" i="1" dirty="0">
                <a:solidFill>
                  <a:schemeClr val="bg1"/>
                </a:solidFill>
              </a:rPr>
              <a:t>is difficult to communicate where neither will trust.”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</a:t>
            </a:r>
            <a:r>
              <a:rPr lang="en-US" altLang="en-US" sz="1400" b="0" dirty="0">
                <a:solidFill>
                  <a:schemeClr val="bg1"/>
                </a:solidFill>
              </a:rPr>
              <a:t>- Samuel Johnson</a:t>
            </a:r>
          </a:p>
        </p:txBody>
      </p:sp>
    </p:spTree>
    <p:extLst>
      <p:ext uri="{BB962C8B-B14F-4D97-AF65-F5344CB8AC3E}">
        <p14:creationId xmlns:p14="http://schemas.microsoft.com/office/powerpoint/2010/main" val="7295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23730" y="1187134"/>
            <a:ext cx="10488645" cy="322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/>
            <a:r>
              <a:rPr lang="en-US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What does it do?  </a:t>
            </a:r>
            <a:endParaRPr 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endParaRPr lang="en-US" sz="1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100" b="1" dirty="0" smtClean="0">
              <a:solidFill>
                <a:schemeClr val="bg1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Solves problems</a:t>
            </a: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 Gets results</a:t>
            </a:r>
          </a:p>
          <a:p>
            <a:pPr marL="1143000" lvl="3"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 Builds strong, working, sustainable relationships</a:t>
            </a:r>
          </a:p>
          <a:p>
            <a:pPr lvl="2">
              <a:buFontTx/>
              <a:buChar char="•"/>
              <a:defRPr/>
            </a:pPr>
            <a:endParaRPr lang="en-US" sz="1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   Helps people learn, grow, succeed</a:t>
            </a:r>
          </a:p>
          <a:p>
            <a:pPr lvl="3"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Improves productivity and profitability</a:t>
            </a:r>
          </a:p>
          <a:p>
            <a:pPr lvl="3">
              <a:buFontTx/>
              <a:buChar char="•"/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80" y="1043913"/>
            <a:ext cx="8226829" cy="5186769"/>
          </a:xfrm>
          <a:prstGeom prst="rect">
            <a:avLst/>
          </a:prstGeom>
          <a:ln w="57150">
            <a:solidFill>
              <a:srgbClr val="003C24"/>
            </a:solidFill>
          </a:ln>
        </p:spPr>
      </p:pic>
    </p:spTree>
    <p:extLst>
      <p:ext uri="{BB962C8B-B14F-4D97-AF65-F5344CB8AC3E}">
        <p14:creationId xmlns:p14="http://schemas.microsoft.com/office/powerpoint/2010/main" val="30922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610" y="29708"/>
            <a:ext cx="11157626" cy="308376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                       </a:t>
            </a:r>
            <a:r>
              <a:rPr lang="en-US" sz="4000" dirty="0">
                <a:latin typeface="Calibri" panose="020F0502020204030204" pitchFamily="34" charset="0"/>
              </a:rPr>
              <a:t>The Communication Cycle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5" y="5640988"/>
            <a:ext cx="587700" cy="52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899" y="6167141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Pelton Communications, LLC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1498" y="6570131"/>
            <a:ext cx="331893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flipH="1">
            <a:off x="2217273" y="5673726"/>
            <a:ext cx="84634" cy="482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2762" y="48897"/>
            <a:ext cx="357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Communication:  The Cycle</a:t>
            </a:r>
          </a:p>
        </p:txBody>
      </p:sp>
      <p:pic>
        <p:nvPicPr>
          <p:cNvPr id="8" name="Picture 2" descr="C:\Files_Backed_Up\Desktop\IDP - CDDP Materials.doc\communication-process-mbaknol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90" y="783502"/>
            <a:ext cx="9170883" cy="5172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113798" y="6028079"/>
            <a:ext cx="1939458" cy="427717"/>
          </a:xfrm>
          <a:prstGeom prst="rect">
            <a:avLst/>
          </a:prstGeom>
          <a:solidFill>
            <a:srgbClr val="C6CE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889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pitchFamily="-80" charset="-128"/>
              </a:rPr>
              <a:t>Environment</a:t>
            </a: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961151" y="2430379"/>
            <a:ext cx="1780673" cy="1239253"/>
          </a:xfrm>
          <a:prstGeom prst="ellipse">
            <a:avLst/>
          </a:prstGeom>
          <a:noFill/>
          <a:ln w="38100" algn="ctr">
            <a:solidFill>
              <a:srgbClr val="0026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8394036" y="2394282"/>
            <a:ext cx="1780673" cy="1239253"/>
          </a:xfrm>
          <a:prstGeom prst="ellipse">
            <a:avLst/>
          </a:prstGeom>
          <a:noFill/>
          <a:ln w="38100" algn="ctr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5038945" y="2371704"/>
            <a:ext cx="2009274" cy="1276836"/>
          </a:xfrm>
          <a:prstGeom prst="round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4560" y="6516085"/>
            <a:ext cx="1806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LLC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5064" y="5987173"/>
            <a:ext cx="2175347" cy="506333"/>
          </a:xfrm>
          <a:prstGeom prst="rect">
            <a:avLst/>
          </a:prstGeom>
          <a:noFill/>
          <a:ln w="28575">
            <a:solidFill>
              <a:srgbClr val="003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2660546" y="4688731"/>
            <a:ext cx="6945313" cy="1323145"/>
          </a:xfrm>
          <a:prstGeom prst="ellipse">
            <a:avLst/>
          </a:prstGeom>
          <a:noFill/>
          <a:ln w="28575" algn="ctr">
            <a:solidFill>
              <a:schemeClr val="accent4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000" b="1" i="1">
                <a:solidFill>
                  <a:srgbClr val="6666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400" b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9061" y="6546571"/>
            <a:ext cx="3357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24"/>
                </a:solidFill>
                <a:latin typeface="Calibri" panose="020F0502020204030204" pitchFamily="34" charset="0"/>
              </a:rPr>
              <a:t>© 2016 Pelton Communications, LLC.  All Rights Reserved.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762" y="39169"/>
            <a:ext cx="220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Communication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7284" y="6742119"/>
            <a:ext cx="1904181" cy="0"/>
          </a:xfrm>
          <a:prstGeom prst="line">
            <a:avLst/>
          </a:prstGeom>
          <a:ln w="19050">
            <a:solidFill>
              <a:srgbClr val="003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60" y="6516085"/>
            <a:ext cx="18389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C24"/>
                </a:solidFill>
                <a:latin typeface="Calibri" panose="020F0502020204030204" pitchFamily="34" charset="0"/>
              </a:rPr>
              <a:t>Pelton Communications, </a:t>
            </a:r>
            <a:r>
              <a:rPr lang="en-US" sz="1100" dirty="0" err="1">
                <a:solidFill>
                  <a:srgbClr val="003C24"/>
                </a:solidFill>
                <a:latin typeface="Calibri" panose="020F0502020204030204" pitchFamily="34" charset="0"/>
              </a:rPr>
              <a:t>LLCl</a:t>
            </a:r>
            <a:endParaRPr lang="en-US" sz="1100" dirty="0">
              <a:solidFill>
                <a:srgbClr val="003C24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6284067"/>
            <a:ext cx="402424" cy="333636"/>
          </a:xfrm>
          <a:prstGeom prst="rect">
            <a:avLst/>
          </a:prstGeom>
          <a:solidFill>
            <a:schemeClr val="bg1"/>
          </a:solidFill>
          <a:ln>
            <a:solidFill>
              <a:srgbClr val="003C24"/>
            </a:solidFill>
          </a:ln>
          <a:effectLst>
            <a:softEdge rad="1270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7326" y="983932"/>
            <a:ext cx="10488645" cy="493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     Channels: 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050" b="1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sz="100" b="1" dirty="0" smtClean="0">
              <a:solidFill>
                <a:prstClr val="black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Social media</a:t>
            </a:r>
            <a:endParaRPr lang="en-US" sz="2400" b="1" dirty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Emails / phone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Face-to-face (f2f)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400" b="1" dirty="0">
              <a:solidFill>
                <a:srgbClr val="000000"/>
              </a:solidFill>
            </a:endParaRPr>
          </a:p>
          <a:p>
            <a:pPr marL="914400" lvl="2" indent="0">
              <a:defRPr/>
            </a:pPr>
            <a:endParaRPr lang="en-US" sz="100" b="1" dirty="0" smtClean="0">
              <a:solidFill>
                <a:srgbClr val="000000"/>
              </a:solidFill>
            </a:endParaRPr>
          </a:p>
          <a:p>
            <a:pPr lvl="3">
              <a:buFontTx/>
              <a:buChar char="•"/>
              <a:defRPr/>
            </a:pPr>
            <a:endParaRPr lang="en-US" sz="400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Print (e.g. newspapers, magazines)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Radio/television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Audio/videos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600" b="1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lvl="4">
              <a:defRPr/>
            </a:pP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1386123" y="2799644"/>
            <a:ext cx="570257" cy="9163"/>
          </a:xfrm>
          <a:prstGeom prst="straightConnector1">
            <a:avLst/>
          </a:prstGeom>
          <a:noFill/>
          <a:ln w="38100" algn="ctr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41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0</TotalTime>
  <Words>1296</Words>
  <Application>Microsoft Office PowerPoint</Application>
  <PresentationFormat>Widescreen</PresentationFormat>
  <Paragraphs>386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Georgia</vt:lpstr>
      <vt:lpstr>Times New Roman</vt:lpstr>
      <vt:lpstr>Wingdings</vt:lpstr>
      <vt:lpstr>Brushed Metal 16x9</vt:lpstr>
      <vt:lpstr>   Better Performance through Better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The Communication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Non-verbal Communication</vt:lpstr>
      <vt:lpstr>PowerPoint Presentation</vt:lpstr>
      <vt:lpstr>PowerPoint Presentation</vt:lpstr>
      <vt:lpstr>PowerPoint Presentation</vt:lpstr>
      <vt:lpstr>PowerPoint Presentation</vt:lpstr>
      <vt:lpstr>  “What We’ve Got Here Is Failure To Communicate”</vt:lpstr>
      <vt:lpstr>PowerPoint Presentation</vt:lpstr>
      <vt:lpstr>PowerPoint Presentation</vt:lpstr>
      <vt:lpstr>PowerPoint Presentation</vt:lpstr>
      <vt:lpstr>  ?</vt:lpstr>
      <vt:lpstr>  Principles and Tenets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2016-09-10T13:25:24Z</dcterms:created>
  <dcterms:modified xsi:type="dcterms:W3CDTF">2016-12-02T11:13:58Z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